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320" r:id="rId5"/>
    <p:sldId id="344" r:id="rId6"/>
    <p:sldId id="321" r:id="rId7"/>
    <p:sldId id="322" r:id="rId8"/>
    <p:sldId id="323" r:id="rId9"/>
    <p:sldId id="324" r:id="rId10"/>
    <p:sldId id="325" r:id="rId11"/>
    <p:sldId id="261" r:id="rId12"/>
    <p:sldId id="326" r:id="rId13"/>
    <p:sldId id="263" r:id="rId14"/>
    <p:sldId id="327" r:id="rId15"/>
    <p:sldId id="328" r:id="rId16"/>
    <p:sldId id="329" r:id="rId17"/>
    <p:sldId id="330" r:id="rId18"/>
    <p:sldId id="264" r:id="rId19"/>
    <p:sldId id="331" r:id="rId20"/>
    <p:sldId id="332" r:id="rId21"/>
    <p:sldId id="333" r:id="rId22"/>
    <p:sldId id="276" r:id="rId23"/>
    <p:sldId id="334" r:id="rId24"/>
    <p:sldId id="335" r:id="rId25"/>
    <p:sldId id="274" r:id="rId26"/>
    <p:sldId id="279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256" r:id="rId35"/>
    <p:sldId id="257" r:id="rId36"/>
    <p:sldId id="258" r:id="rId37"/>
    <p:sldId id="281" r:id="rId38"/>
    <p:sldId id="282" r:id="rId39"/>
    <p:sldId id="259" r:id="rId40"/>
    <p:sldId id="346" r:id="rId41"/>
    <p:sldId id="260" r:id="rId42"/>
    <p:sldId id="286" r:id="rId43"/>
    <p:sldId id="262" r:id="rId44"/>
    <p:sldId id="285" r:id="rId45"/>
    <p:sldId id="265" r:id="rId46"/>
    <p:sldId id="266" r:id="rId47"/>
    <p:sldId id="267" r:id="rId48"/>
    <p:sldId id="287" r:id="rId49"/>
    <p:sldId id="269" r:id="rId50"/>
    <p:sldId id="284" r:id="rId51"/>
    <p:sldId id="288" r:id="rId52"/>
    <p:sldId id="273" r:id="rId53"/>
    <p:sldId id="283" r:id="rId54"/>
    <p:sldId id="270" r:id="rId55"/>
    <p:sldId id="318" r:id="rId56"/>
    <p:sldId id="271" r:id="rId57"/>
    <p:sldId id="272" r:id="rId58"/>
    <p:sldId id="361" r:id="rId59"/>
    <p:sldId id="362" r:id="rId60"/>
    <p:sldId id="353" r:id="rId61"/>
    <p:sldId id="354" r:id="rId62"/>
    <p:sldId id="355" r:id="rId63"/>
    <p:sldId id="356" r:id="rId64"/>
    <p:sldId id="357" r:id="rId65"/>
    <p:sldId id="360" r:id="rId66"/>
    <p:sldId id="358" r:id="rId67"/>
    <p:sldId id="359" r:id="rId68"/>
    <p:sldId id="317" r:id="rId69"/>
  </p:sldIdLst>
  <p:sldSz cx="12192000" cy="6858000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F0FB"/>
    <a:srgbClr val="FFFFFF"/>
    <a:srgbClr val="CCCCFF"/>
    <a:srgbClr val="000085"/>
    <a:srgbClr val="CCFFFF"/>
    <a:srgbClr val="49CFFA"/>
    <a:srgbClr val="1A1A90"/>
    <a:srgbClr val="4C62C7"/>
    <a:srgbClr val="F2F7FD"/>
    <a:srgbClr val="EE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1BFFB-1EEE-4059-859E-BD1EBD457740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65F4-C8B6-44DA-BA3B-97BC1617C6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925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6966-B969-4FE2-8601-2B1420ECDC9A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CC2E9-9282-4D38-B8C9-65139C4396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394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07E4FD-EE56-43A6-8C64-F261F1B1E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0FE8D94-DC65-40FD-AF0C-FB8BF7196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C99AE61-96EC-493A-B4DE-74EFC53C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AE21E7C-37B9-4F89-A867-5C4834B3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04D2449-AE22-4690-B9EC-9FD84AB9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245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2941BB-434F-435E-A250-FC8F0B9C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49C5CAE-269B-4E42-8150-B0B22BA5B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B5DAFE1-AF52-4DBC-B306-7FBCFD0B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C0EFF55-A621-42D4-BE25-A99F1BB7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A5520EB-2E0E-47BE-8622-2B453DA0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98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21810F6-0CFA-4FEE-A51C-56AF8BF2D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2499211-FEEC-4D00-AA41-E1023B43C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A483DFD-9CE3-4909-A475-8FD5C7E4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BD8262E-5D7E-45C2-A5F5-6DA0D56E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1A74E10-D467-4403-8B31-91116871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660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3E1CF2-8416-4CFD-A55A-06673CE1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0EDEADE-D5C9-4B49-86B7-3777F6A29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8B1F903-693D-469F-9289-25A98807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1D20ACB-2975-4F2E-BCCA-40400CC3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BD5DE3C-CBD3-47A6-88EF-F0949CB4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126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6539EE-1BB9-43BD-A081-B38083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F250A9F-CCDA-4D06-8F9F-082E452B0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BED0673-DC32-4677-9786-EED7494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82AB795-7776-465E-9976-AEDCB456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596D3-96D7-4E9E-9B79-73E1DEA9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07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535E46-7B79-4373-9561-37C6CB96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14CB3B9-0BED-4F6A-A091-364952FAC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76402E9-1161-4802-ABC9-27A7B33AA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45E9BFB-3B1D-401F-9A36-F806CEC2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AFAE736-C460-49F3-AB89-169DF1AA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4305E68-B0B8-4F17-95EC-D8A5ACDD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74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2D8DB9-6EDE-4503-B7C2-A61FA931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33C8413-1A36-4A62-89A4-F47FA801B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8F662B3-2E6A-4FCE-9E7B-105B1521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D6132823-574A-4DB3-9A7A-83AC1C8F7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9C59D88-6877-4E31-963F-EB4924E61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9356A76-1E4E-4AF2-9D4E-68A4F5BF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B883A73-B0B2-4213-9B8C-2EA21ABB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15B86FC-7EDA-45A3-9FE5-B60A960A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339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B0D534-3366-40EB-A10B-D66284D1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17EA5EF-7DDD-4BB2-8964-B0C2BD63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7779E20-F07A-4E62-8702-A597C31B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8AD2DBB0-1068-46D9-8808-D7A1236E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7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232946A-541A-4163-8433-C66CBF19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67089AA-5254-4909-804A-81784AF5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C7AA289-7C3E-42C0-BA78-5794B1A6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97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741B66-28D4-4594-912E-BEAFA09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DA3BAEA-1CED-4A92-AF81-ED2EA00F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8ED279A-1AFB-4B5C-8AEB-A9AC83BEB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660BBBF-E7BA-4C37-9B16-069D6369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B7A8607-225A-4691-8B66-3F63BC5D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463E05F-348B-4CA7-93BA-2EE642C9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055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7AE790-571A-437D-B5C9-F30D9F65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637BA782-F4BE-46D5-8640-5A9D3386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D1B5919-CC7A-455C-A5E6-F326E4FBA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6A9B99A-DE04-42D4-936F-72FFF75C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623A33F-647A-4D84-BD73-1FED6796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D06DC25-FFA5-4997-B37E-BDD28FD2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16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454DABE-65B8-4F29-8B64-22AF1332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D415E1C-2DCC-4AE6-9D76-8D441B67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6609E3B-334E-424F-BB03-709C14751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E4D3-76C6-45A6-A8CA-9D36F765C654}" type="datetimeFigureOut">
              <a:rPr lang="it-IT" smtClean="0"/>
              <a:pPr/>
              <a:t>19/03/2026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96D0A69-8EA2-4E8C-A2F7-4E9248AA8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E3BD168-CFC0-4141-83D4-34839CFC5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3CCE-04F8-48AC-837C-34518EF818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893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sis-ids.sanita.it/nidp/loginspid_cittadino.jsp?target=https://sisn.salute.gov.it/app/dincf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5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9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7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63.pn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30FAC23-7F22-02F7-B957-1ED2E6A638D6}"/>
              </a:ext>
            </a:extLst>
          </p:cNvPr>
          <p:cNvSpPr/>
          <p:nvPr/>
        </p:nvSpPr>
        <p:spPr>
          <a:xfrm>
            <a:off x="0" y="-3"/>
            <a:ext cx="12192000" cy="6856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5CC55A4-B594-4A05-8BC7-FBA5EF9F18C7}"/>
              </a:ext>
            </a:extLst>
          </p:cNvPr>
          <p:cNvSpPr txBox="1"/>
          <p:nvPr/>
        </p:nvSpPr>
        <p:spPr>
          <a:xfrm>
            <a:off x="571500" y="1532910"/>
            <a:ext cx="1104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</a:rPr>
              <a:t>PROCEDURA DI SEGNALAZIONE DELL’INCIDENTE DA PARTE DELL’OPERATORE SANITARIO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515F438-DC8D-4C9B-ACC9-8C8165AC6415}"/>
              </a:ext>
            </a:extLst>
          </p:cNvPr>
          <p:cNvSpPr/>
          <p:nvPr/>
        </p:nvSpPr>
        <p:spPr>
          <a:xfrm>
            <a:off x="211667" y="3974868"/>
            <a:ext cx="1162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hlinkClick r:id="rId2"/>
              </a:rPr>
              <a:t>https://nsis-ids.sanita.it/nidp/loginspid_cittadino.jsp?target=https://sisn.salute.gov.it/app/dincfe</a:t>
            </a:r>
            <a:endParaRPr lang="it-IT" b="1" dirty="0"/>
          </a:p>
          <a:p>
            <a:pPr algn="ctr"/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9238B4E-81AE-4287-A5DF-D5C982B829F6}"/>
              </a:ext>
            </a:extLst>
          </p:cNvPr>
          <p:cNvSpPr txBox="1"/>
          <p:nvPr/>
        </p:nvSpPr>
        <p:spPr>
          <a:xfrm>
            <a:off x="4334934" y="5257800"/>
            <a:ext cx="311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002060"/>
                </a:solidFill>
              </a:rPr>
              <a:t>ACCESSO CON SPID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A758FFEB-793E-ED44-54BA-DF4A667F3028}"/>
              </a:ext>
            </a:extLst>
          </p:cNvPr>
          <p:cNvSpPr/>
          <p:nvPr/>
        </p:nvSpPr>
        <p:spPr>
          <a:xfrm>
            <a:off x="345233" y="354563"/>
            <a:ext cx="11448661" cy="61488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477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829A060-4B7E-40D1-8D22-2EE2C9DBE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70"/>
          <a:stretch/>
        </p:blipFill>
        <p:spPr>
          <a:xfrm>
            <a:off x="0" y="1676400"/>
            <a:ext cx="12192000" cy="508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F73B159-7A88-493E-A6A1-889D9D4C6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BE70F3A-F2A9-4DCB-B78A-A90E24EEBD4D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227816E1-DEF1-444A-8C43-7D9E2279D616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xmlns="" id="{A031020D-6C24-466A-9E16-8CDC1B75A6CE}"/>
              </a:ext>
            </a:extLst>
          </p:cNvPr>
          <p:cNvSpPr/>
          <p:nvPr/>
        </p:nvSpPr>
        <p:spPr>
          <a:xfrm>
            <a:off x="8493433" y="3539067"/>
            <a:ext cx="1032934" cy="711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24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3714B60-7701-4E0E-A046-6303CEF017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49905"/>
            <a:ext cx="12192000" cy="354992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FE1BC84-3490-44A1-B542-49144E9D0B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0AB284B-E5BD-420D-BD44-5534C33A500C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E510C3A-5406-4CA2-AC11-38E172ACA11A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7B163E-1565-40E8-BD77-6B8FCC4EBB4A}"/>
              </a:ext>
            </a:extLst>
          </p:cNvPr>
          <p:cNvSpPr txBox="1"/>
          <p:nvPr/>
        </p:nvSpPr>
        <p:spPr>
          <a:xfrm>
            <a:off x="5452531" y="2782669"/>
            <a:ext cx="500380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C00000"/>
                </a:solidFill>
              </a:rPr>
              <a:t>COLLEGAMENTO CON ANAGRAFICA NSIS E REGISTRO IMPRESE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9D8240E6-9CDE-4E5B-A823-2CB31696E096}"/>
              </a:ext>
            </a:extLst>
          </p:cNvPr>
          <p:cNvCxnSpPr>
            <a:cxnSpLocks/>
          </p:cNvCxnSpPr>
          <p:nvPr/>
        </p:nvCxnSpPr>
        <p:spPr>
          <a:xfrm flipV="1">
            <a:off x="1879600" y="2987302"/>
            <a:ext cx="3522134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344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0C60201-E8CF-4A33-808F-15EC6261E6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9409"/>
            <a:ext cx="12192000" cy="37323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8320347-A7BE-4768-B8D6-065F96F16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5148D34-9EBD-47F1-8D60-E35081B421B5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5AFA23D-AF3B-4189-8AA8-F6F7741E13F0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8189DAD-0F68-4ED0-A1A8-983B6F5E902E}"/>
              </a:ext>
            </a:extLst>
          </p:cNvPr>
          <p:cNvSpPr txBox="1"/>
          <p:nvPr/>
        </p:nvSpPr>
        <p:spPr>
          <a:xfrm>
            <a:off x="5520264" y="3320534"/>
            <a:ext cx="50038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C00000"/>
                </a:solidFill>
              </a:rPr>
              <a:t>RICERCA CON PARTITA IVA DAL REGISTRO IMPRESE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77D9D077-7875-4913-B339-40E4DECA94A6}"/>
              </a:ext>
            </a:extLst>
          </p:cNvPr>
          <p:cNvCxnSpPr>
            <a:cxnSpLocks/>
          </p:cNvCxnSpPr>
          <p:nvPr/>
        </p:nvCxnSpPr>
        <p:spPr>
          <a:xfrm flipV="1">
            <a:off x="1557867" y="3505200"/>
            <a:ext cx="3894664" cy="11006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lemento grafico 7" descr="Dorso della mano con indice che punta verso destra">
            <a:extLst>
              <a:ext uri="{FF2B5EF4-FFF2-40B4-BE49-F238E27FC236}">
                <a16:creationId xmlns:a16="http://schemas.microsoft.com/office/drawing/2014/main" xmlns="" id="{C9E89294-8D3F-4A45-BAA9-BE73DCDFB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894123">
            <a:off x="9772773" y="45563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7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3B9A810-B7EF-41D5-A0B0-EBF8D1643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6037"/>
            <a:ext cx="12192000" cy="45284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4D8BBF2-D0E7-44C3-B792-43DAA4620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161F63C-0457-4D56-9D1A-30D9F441E1C2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C602FCAB-C2C0-48B9-A460-883F7D155E15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 descr="Dorso della mano con indice che punta verso destra">
            <a:extLst>
              <a:ext uri="{FF2B5EF4-FFF2-40B4-BE49-F238E27FC236}">
                <a16:creationId xmlns:a16="http://schemas.microsoft.com/office/drawing/2014/main" xmlns="" id="{8C166702-6782-45C6-BA53-96CAEA05F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894123">
            <a:off x="10500907" y="57840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9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0377C8A-ECF4-4967-8B3F-2301AFEEAE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0675" y="1427489"/>
            <a:ext cx="12192000" cy="54444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9BA3AC7-7955-4C05-913E-72F1E8CAE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1A7C77B-4748-4019-A44C-8C348B252FF7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AACE7A4-9D25-4B4C-A941-3DB3B3ABD2A7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ADA14495-80C5-4D23-84AD-A157DF11729D}"/>
              </a:ext>
            </a:extLst>
          </p:cNvPr>
          <p:cNvGrpSpPr/>
          <p:nvPr/>
        </p:nvGrpSpPr>
        <p:grpSpPr>
          <a:xfrm>
            <a:off x="80675" y="3926469"/>
            <a:ext cx="11611794" cy="2436761"/>
            <a:chOff x="80675" y="3926469"/>
            <a:chExt cx="11611794" cy="2436761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2F594DC8-EEB1-4820-B1ED-804B89F3B01A}"/>
                </a:ext>
              </a:extLst>
            </p:cNvPr>
            <p:cNvSpPr/>
            <p:nvPr/>
          </p:nvSpPr>
          <p:spPr>
            <a:xfrm>
              <a:off x="80675" y="5596468"/>
              <a:ext cx="3195925" cy="76676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B436811-CC2C-4057-9E09-A39508A8C0E7}"/>
                </a:ext>
              </a:extLst>
            </p:cNvPr>
            <p:cNvSpPr txBox="1"/>
            <p:nvPr/>
          </p:nvSpPr>
          <p:spPr>
            <a:xfrm>
              <a:off x="4978399" y="3926469"/>
              <a:ext cx="5003801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>
                  <a:solidFill>
                    <a:srgbClr val="C00000"/>
                  </a:solidFill>
                </a:rPr>
                <a:t>INSERIRE SEMPRE L’AZIENDA COMPETENTE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243C100C-31CE-49BF-8963-13D334E00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1336" y="4311134"/>
              <a:ext cx="2616197" cy="128533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A7161DE5-6632-4E38-8513-9D4E61E664CF}"/>
                </a:ext>
              </a:extLst>
            </p:cNvPr>
            <p:cNvSpPr txBox="1"/>
            <p:nvPr/>
          </p:nvSpPr>
          <p:spPr>
            <a:xfrm>
              <a:off x="5977467" y="5596468"/>
              <a:ext cx="5715002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>
                  <a:solidFill>
                    <a:srgbClr val="C00000"/>
                  </a:solidFill>
                </a:rPr>
                <a:t>TALE INFORMAZIONE E’ RICHIESTA ANCHE SE SI E’ SELEZIONATA UNA STRUTTURA SANITARIA OSPEDALIERA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608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AC42FCE-3F94-43DB-B700-0FDCF7657B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1336"/>
            <a:ext cx="9889067" cy="49648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E5B9AC8-4217-4047-B4B1-850C92135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97FF64C-BD5B-49DE-828B-576E5EAD33AA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682DBCB-A0C6-4C1F-B628-DC80132A4E4A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52328C2B-D725-419B-AE61-3445E31A6528}"/>
              </a:ext>
            </a:extLst>
          </p:cNvPr>
          <p:cNvSpPr/>
          <p:nvPr/>
        </p:nvSpPr>
        <p:spPr>
          <a:xfrm>
            <a:off x="1134533" y="5148561"/>
            <a:ext cx="2506134" cy="381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3F1C86E-EF0B-4C2F-B420-9667B7C4B26D}"/>
              </a:ext>
            </a:extLst>
          </p:cNvPr>
          <p:cNvSpPr/>
          <p:nvPr/>
        </p:nvSpPr>
        <p:spPr>
          <a:xfrm>
            <a:off x="3725333" y="5127922"/>
            <a:ext cx="1634067" cy="381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6B98FF4-816E-48C5-B7ED-D306D4C48F16}"/>
              </a:ext>
            </a:extLst>
          </p:cNvPr>
          <p:cNvSpPr/>
          <p:nvPr/>
        </p:nvSpPr>
        <p:spPr>
          <a:xfrm>
            <a:off x="5444065" y="5135030"/>
            <a:ext cx="1049867" cy="381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103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FA2DCD3-7D0C-4C72-8113-43BFA40FD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9957"/>
          <a:stretch/>
        </p:blipFill>
        <p:spPr>
          <a:xfrm>
            <a:off x="333242" y="1673023"/>
            <a:ext cx="7973923" cy="48886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7004504-6F38-4615-863E-C270E8CCC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8C597A56-FC61-45CD-BAA6-924DE89652D1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7FEE1FC-6D63-494A-8149-674DF22E5DAD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39AF260-A4CA-482D-8797-E5D507A79B28}"/>
              </a:ext>
            </a:extLst>
          </p:cNvPr>
          <p:cNvSpPr/>
          <p:nvPr/>
        </p:nvSpPr>
        <p:spPr>
          <a:xfrm>
            <a:off x="440267" y="5088467"/>
            <a:ext cx="3369733" cy="165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BE2703C-5DDB-456F-993B-774CD300098A}"/>
              </a:ext>
            </a:extLst>
          </p:cNvPr>
          <p:cNvSpPr txBox="1"/>
          <p:nvPr/>
        </p:nvSpPr>
        <p:spPr>
          <a:xfrm>
            <a:off x="6587063" y="3934935"/>
            <a:ext cx="50038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C00000"/>
                </a:solidFill>
              </a:rPr>
              <a:t>INSERIRE SEMPRE L’AZIENDA COMPETENTE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8E332EC8-3393-48CB-B994-84FB090ED51E}"/>
              </a:ext>
            </a:extLst>
          </p:cNvPr>
          <p:cNvCxnSpPr>
            <a:cxnSpLocks/>
          </p:cNvCxnSpPr>
          <p:nvPr/>
        </p:nvCxnSpPr>
        <p:spPr>
          <a:xfrm flipV="1">
            <a:off x="3810000" y="4319600"/>
            <a:ext cx="2616197" cy="12853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601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399EC71-2239-4EFB-9842-C85C1E5AD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53" r="1243"/>
          <a:stretch/>
        </p:blipFill>
        <p:spPr>
          <a:xfrm>
            <a:off x="0" y="1236394"/>
            <a:ext cx="11967146" cy="466487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10FDAEB1-084C-42E9-8CD9-651E03953B99}"/>
              </a:ext>
            </a:extLst>
          </p:cNvPr>
          <p:cNvSpPr/>
          <p:nvPr/>
        </p:nvSpPr>
        <p:spPr>
          <a:xfrm>
            <a:off x="72454" y="84012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9DF3850-DC1C-453E-ABA8-983096A4F8FE}"/>
              </a:ext>
            </a:extLst>
          </p:cNvPr>
          <p:cNvSpPr/>
          <p:nvPr/>
        </p:nvSpPr>
        <p:spPr>
          <a:xfrm>
            <a:off x="4749797" y="2103439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0E103F8B-F07B-459F-94A6-43A10DD52214}"/>
              </a:ext>
            </a:extLst>
          </p:cNvPr>
          <p:cNvSpPr/>
          <p:nvPr/>
        </p:nvSpPr>
        <p:spPr>
          <a:xfrm>
            <a:off x="177800" y="3556000"/>
            <a:ext cx="5071533" cy="889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2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5F9403B-4EB5-4404-B0F1-78357002E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44" t="2365" r="1875" b="3645"/>
          <a:stretch/>
        </p:blipFill>
        <p:spPr>
          <a:xfrm>
            <a:off x="158994" y="1411611"/>
            <a:ext cx="11738548" cy="538545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85EE531-82C9-4E21-BCE3-BAE02D7B5056}"/>
              </a:ext>
            </a:extLst>
          </p:cNvPr>
          <p:cNvSpPr/>
          <p:nvPr/>
        </p:nvSpPr>
        <p:spPr>
          <a:xfrm>
            <a:off x="72454" y="84012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8550361-56A0-4BFD-8F64-BA7A4E60B5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185" t="16329" r="15380" b="65702"/>
          <a:stretch/>
        </p:blipFill>
        <p:spPr>
          <a:xfrm>
            <a:off x="1710268" y="482600"/>
            <a:ext cx="8636000" cy="8382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4AE119D4-2B94-44EF-B6B9-D89F88AC6231}"/>
              </a:ext>
            </a:extLst>
          </p:cNvPr>
          <p:cNvSpPr/>
          <p:nvPr/>
        </p:nvSpPr>
        <p:spPr>
          <a:xfrm>
            <a:off x="4851397" y="550333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EE23BCFA-0F13-49B2-9FC3-9A93A5C36E04}"/>
              </a:ext>
            </a:extLst>
          </p:cNvPr>
          <p:cNvGrpSpPr/>
          <p:nvPr/>
        </p:nvGrpSpPr>
        <p:grpSpPr>
          <a:xfrm>
            <a:off x="158993" y="1981200"/>
            <a:ext cx="4285997" cy="2567638"/>
            <a:chOff x="158993" y="1981200"/>
            <a:chExt cx="4285997" cy="2567638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097991B1-A8EE-4D32-ACA3-E928DC91C35F}"/>
                </a:ext>
              </a:extLst>
            </p:cNvPr>
            <p:cNvSpPr/>
            <p:nvPr/>
          </p:nvSpPr>
          <p:spPr>
            <a:xfrm>
              <a:off x="158994" y="1981200"/>
              <a:ext cx="1339606" cy="8890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xmlns="" id="{DDB90FA1-164A-44ED-8C2E-AC13EA6A7714}"/>
                </a:ext>
              </a:extLst>
            </p:cNvPr>
            <p:cNvCxnSpPr/>
            <p:nvPr/>
          </p:nvCxnSpPr>
          <p:spPr>
            <a:xfrm>
              <a:off x="973667" y="2870200"/>
              <a:ext cx="0" cy="804333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62BEA201-82E3-46EA-8DFA-A9A648BD5EDE}"/>
                </a:ext>
              </a:extLst>
            </p:cNvPr>
            <p:cNvSpPr/>
            <p:nvPr/>
          </p:nvSpPr>
          <p:spPr>
            <a:xfrm>
              <a:off x="158993" y="3659838"/>
              <a:ext cx="4285997" cy="8890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E379B357-5EA8-42BB-B2DA-4DABFA65A618}"/>
              </a:ext>
            </a:extLst>
          </p:cNvPr>
          <p:cNvSpPr/>
          <p:nvPr/>
        </p:nvSpPr>
        <p:spPr>
          <a:xfrm>
            <a:off x="372533" y="4123266"/>
            <a:ext cx="1270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056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604879B-AD56-4058-BB57-BAFFD3DE1E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497185"/>
            <a:ext cx="11074400" cy="536081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1F44EBA-F99E-450B-A274-123702D22020}"/>
              </a:ext>
            </a:extLst>
          </p:cNvPr>
          <p:cNvSpPr/>
          <p:nvPr/>
        </p:nvSpPr>
        <p:spPr>
          <a:xfrm>
            <a:off x="72454" y="84012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3C0D99C-DA8E-4C37-BF41-95C202451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185" t="16329" r="15380" b="65702"/>
          <a:stretch/>
        </p:blipFill>
        <p:spPr>
          <a:xfrm>
            <a:off x="1710268" y="482600"/>
            <a:ext cx="8636000" cy="8382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BAB99B2-FB79-46A2-8133-91EAE33B20F2}"/>
              </a:ext>
            </a:extLst>
          </p:cNvPr>
          <p:cNvSpPr/>
          <p:nvPr/>
        </p:nvSpPr>
        <p:spPr>
          <a:xfrm>
            <a:off x="4851397" y="550333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C58F9570-D914-4A4D-98D7-F3B8BE824EFA}"/>
              </a:ext>
            </a:extLst>
          </p:cNvPr>
          <p:cNvGrpSpPr/>
          <p:nvPr/>
        </p:nvGrpSpPr>
        <p:grpSpPr>
          <a:xfrm>
            <a:off x="6838111" y="5360815"/>
            <a:ext cx="4627996" cy="1200329"/>
            <a:chOff x="6838111" y="5360815"/>
            <a:chExt cx="4627996" cy="1200329"/>
          </a:xfrm>
        </p:grpSpPr>
        <p:pic>
          <p:nvPicPr>
            <p:cNvPr id="6" name="Elemento grafico 5" descr="Dorso della mano con indice che punta verso destra">
              <a:extLst>
                <a:ext uri="{FF2B5EF4-FFF2-40B4-BE49-F238E27FC236}">
                  <a16:creationId xmlns:a16="http://schemas.microsoft.com/office/drawing/2014/main" xmlns="" id="{DB0F651A-2597-4EE5-AC1C-25D48F328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5894123">
              <a:off x="10551707" y="5606218"/>
              <a:ext cx="914400" cy="914400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E79ED82A-7C6F-463C-9D98-58097174F208}"/>
                </a:ext>
              </a:extLst>
            </p:cNvPr>
            <p:cNvSpPr txBox="1"/>
            <p:nvPr/>
          </p:nvSpPr>
          <p:spPr>
            <a:xfrm>
              <a:off x="6838111" y="5360815"/>
              <a:ext cx="3674778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C00000"/>
                  </a:solidFill>
                </a:rPr>
                <a:t>CLICCANDO SUL DISPOSITIVO COINVOLTO I CAMPI SI AUTOCOMPILANO CON LE INFO CONTENUTE NELLA BANCA DATI DM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D69C858-E132-41D2-909B-80C7A7BAD900}"/>
              </a:ext>
            </a:extLst>
          </p:cNvPr>
          <p:cNvSpPr txBox="1"/>
          <p:nvPr/>
        </p:nvSpPr>
        <p:spPr>
          <a:xfrm>
            <a:off x="1723134" y="2483446"/>
            <a:ext cx="6674444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BASTA INIZIARE A SCRIVERE ANCHE SOLO LE PRIMA TRE LETTERE E AVVIARE LA RICERCA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B6416B45-326A-494D-BEAF-0DC655C56F8F}"/>
              </a:ext>
            </a:extLst>
          </p:cNvPr>
          <p:cNvSpPr/>
          <p:nvPr/>
        </p:nvSpPr>
        <p:spPr>
          <a:xfrm>
            <a:off x="474133" y="3072798"/>
            <a:ext cx="880534" cy="364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5A170BD6-FF03-4E2D-A195-414DE9E54CDF}"/>
              </a:ext>
            </a:extLst>
          </p:cNvPr>
          <p:cNvCxnSpPr>
            <a:endCxn id="8" idx="1"/>
          </p:cNvCxnSpPr>
          <p:nvPr/>
        </p:nvCxnSpPr>
        <p:spPr>
          <a:xfrm flipV="1">
            <a:off x="1244600" y="2837389"/>
            <a:ext cx="478534" cy="2614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lemento grafico 11" descr="Dorso della mano con indice che punta verso destra">
            <a:extLst>
              <a:ext uri="{FF2B5EF4-FFF2-40B4-BE49-F238E27FC236}">
                <a16:creationId xmlns:a16="http://schemas.microsoft.com/office/drawing/2014/main" xmlns="" id="{C002D59D-6AA8-47E5-BC22-BB4F3046A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894123">
            <a:off x="10476144" y="4109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4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AA9C7F-B21E-C8C6-41C1-D066320BF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96000E7D-DD42-883F-72DD-1621FDB97BFD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7A569B8F-C9B8-F498-2C46-CB0F40D12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0416"/>
          <a:stretch/>
        </p:blipFill>
        <p:spPr>
          <a:xfrm>
            <a:off x="1865480" y="493565"/>
            <a:ext cx="7728667" cy="62550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43983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7CE8C69-5A1E-4F04-8BFC-362DA61AC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1" r="5941"/>
          <a:stretch/>
        </p:blipFill>
        <p:spPr>
          <a:xfrm>
            <a:off x="72454" y="2463799"/>
            <a:ext cx="11973780" cy="309683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E1E86B32-4409-4CD9-BE16-D04DB53335E2}"/>
              </a:ext>
            </a:extLst>
          </p:cNvPr>
          <p:cNvSpPr/>
          <p:nvPr/>
        </p:nvSpPr>
        <p:spPr>
          <a:xfrm>
            <a:off x="72454" y="85999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DD53A5A-BD54-4D42-89EA-2AFCE87FE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185" t="16329" r="15380" b="65702"/>
          <a:stretch/>
        </p:blipFill>
        <p:spPr>
          <a:xfrm>
            <a:off x="1710268" y="482600"/>
            <a:ext cx="8636000" cy="8382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0627808D-9717-482B-A38A-7C40AE0C8CAE}"/>
              </a:ext>
            </a:extLst>
          </p:cNvPr>
          <p:cNvSpPr/>
          <p:nvPr/>
        </p:nvSpPr>
        <p:spPr>
          <a:xfrm>
            <a:off x="4851397" y="550333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73C8AA5D-B3C8-4C70-BCC6-32B09571FD95}"/>
              </a:ext>
            </a:extLst>
          </p:cNvPr>
          <p:cNvSpPr/>
          <p:nvPr/>
        </p:nvSpPr>
        <p:spPr>
          <a:xfrm>
            <a:off x="5604931" y="3325076"/>
            <a:ext cx="4631268" cy="2427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6A951A3-F4F5-4916-B20A-6872BFD0435D}"/>
              </a:ext>
            </a:extLst>
          </p:cNvPr>
          <p:cNvSpPr txBox="1"/>
          <p:nvPr/>
        </p:nvSpPr>
        <p:spPr>
          <a:xfrm>
            <a:off x="2112431" y="6046057"/>
            <a:ext cx="886036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DATA DI IMPIANTO OBBLIGATORIA PER GLI IMPIANTABILI</a:t>
            </a:r>
          </a:p>
        </p:txBody>
      </p:sp>
    </p:spTree>
    <p:extLst>
      <p:ext uri="{BB962C8B-B14F-4D97-AF65-F5344CB8AC3E}">
        <p14:creationId xmlns:p14="http://schemas.microsoft.com/office/powerpoint/2010/main" xmlns="" val="247153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CB3293F-13C9-4FE1-971D-186668806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4611"/>
          <a:stretch/>
        </p:blipFill>
        <p:spPr>
          <a:xfrm>
            <a:off x="25397" y="2113507"/>
            <a:ext cx="12062388" cy="437195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C4B36BD-5CED-48CE-864D-A22FB75CA7F4}"/>
              </a:ext>
            </a:extLst>
          </p:cNvPr>
          <p:cNvSpPr/>
          <p:nvPr/>
        </p:nvSpPr>
        <p:spPr>
          <a:xfrm>
            <a:off x="72454" y="85999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2369D48-72B2-4396-B6F9-4844F5C0E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185" t="16329" r="15380" b="65702"/>
          <a:stretch/>
        </p:blipFill>
        <p:spPr>
          <a:xfrm>
            <a:off x="1710268" y="482600"/>
            <a:ext cx="8636000" cy="8382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6ED4CDD-B474-4160-AD78-C59EED062338}"/>
              </a:ext>
            </a:extLst>
          </p:cNvPr>
          <p:cNvSpPr/>
          <p:nvPr/>
        </p:nvSpPr>
        <p:spPr>
          <a:xfrm>
            <a:off x="4851397" y="550333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B0F17D3-35AC-4E79-B471-70939DE7531C}"/>
              </a:ext>
            </a:extLst>
          </p:cNvPr>
          <p:cNvSpPr txBox="1"/>
          <p:nvPr/>
        </p:nvSpPr>
        <p:spPr>
          <a:xfrm>
            <a:off x="5206997" y="1813580"/>
            <a:ext cx="4233331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TUTTE LE INFORMAZIONI SUL DISPOSITIVO SONO DA INSERIRE MANUALMENTE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32C5C1A0-3EEB-429C-BED9-C73656DC47D1}"/>
              </a:ext>
            </a:extLst>
          </p:cNvPr>
          <p:cNvSpPr/>
          <p:nvPr/>
        </p:nvSpPr>
        <p:spPr>
          <a:xfrm>
            <a:off x="1380067" y="2421467"/>
            <a:ext cx="1735666" cy="4487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17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EB9AE9E-0914-4F25-B587-6D1D734120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30" r="2014" b="4995"/>
          <a:stretch/>
        </p:blipFill>
        <p:spPr>
          <a:xfrm>
            <a:off x="152400" y="2052430"/>
            <a:ext cx="11650133" cy="464470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279D359-2D8F-4A6A-ADE1-E036411F81CD}"/>
              </a:ext>
            </a:extLst>
          </p:cNvPr>
          <p:cNvSpPr/>
          <p:nvPr/>
        </p:nvSpPr>
        <p:spPr>
          <a:xfrm>
            <a:off x="72454" y="85999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D830BA5-B863-47F0-B092-FC03AD9B2A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185" t="16329" r="15380" b="65702"/>
          <a:stretch/>
        </p:blipFill>
        <p:spPr>
          <a:xfrm>
            <a:off x="1710268" y="482600"/>
            <a:ext cx="8636000" cy="8382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0C2D78DB-5B84-42BE-8F7F-07D353041355}"/>
              </a:ext>
            </a:extLst>
          </p:cNvPr>
          <p:cNvSpPr/>
          <p:nvPr/>
        </p:nvSpPr>
        <p:spPr>
          <a:xfrm>
            <a:off x="4851397" y="550333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FA3BDAC-A6C4-476A-8E08-1BC503D0B2CF}"/>
              </a:ext>
            </a:extLst>
          </p:cNvPr>
          <p:cNvSpPr txBox="1"/>
          <p:nvPr/>
        </p:nvSpPr>
        <p:spPr>
          <a:xfrm>
            <a:off x="5689600" y="1799554"/>
            <a:ext cx="5808128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ANCHE PER GLI IVD, COME PER I DM, LE INFORMAZIONI SONO INSERITE IN AUTOMATICO DALLA BANCA DATI NAZIONALE</a:t>
            </a:r>
          </a:p>
        </p:txBody>
      </p:sp>
    </p:spTree>
    <p:extLst>
      <p:ext uri="{BB962C8B-B14F-4D97-AF65-F5344CB8AC3E}">
        <p14:creationId xmlns:p14="http://schemas.microsoft.com/office/powerpoint/2010/main" xmlns="" val="95805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A4BFF99-F2B8-435D-8601-FEAB2276F3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64" r="2639" b="4190"/>
          <a:stretch/>
        </p:blipFill>
        <p:spPr>
          <a:xfrm>
            <a:off x="359832" y="735878"/>
            <a:ext cx="11472335" cy="563105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739F195-2670-4099-941F-8F06F5F10436}"/>
              </a:ext>
            </a:extLst>
          </p:cNvPr>
          <p:cNvSpPr/>
          <p:nvPr/>
        </p:nvSpPr>
        <p:spPr>
          <a:xfrm>
            <a:off x="72454" y="85999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B49AB37-8380-4593-A4D0-247E777976A1}"/>
              </a:ext>
            </a:extLst>
          </p:cNvPr>
          <p:cNvSpPr/>
          <p:nvPr/>
        </p:nvSpPr>
        <p:spPr>
          <a:xfrm>
            <a:off x="6214530" y="863599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B64D5F3C-5B16-43BC-845A-3AE5A8B552B7}"/>
              </a:ext>
            </a:extLst>
          </p:cNvPr>
          <p:cNvSpPr/>
          <p:nvPr/>
        </p:nvSpPr>
        <p:spPr>
          <a:xfrm>
            <a:off x="5630333" y="2996838"/>
            <a:ext cx="6201834" cy="992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742E223-99D4-4DC3-A71C-F668DC4234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9236" t="48358" r="4097" b="17488"/>
          <a:stretch/>
        </p:blipFill>
        <p:spPr>
          <a:xfrm>
            <a:off x="5985934" y="2946759"/>
            <a:ext cx="5689601" cy="880533"/>
          </a:xfrm>
          <a:prstGeom prst="rect">
            <a:avLst/>
          </a:prstGeom>
        </p:spPr>
      </p:pic>
      <p:pic>
        <p:nvPicPr>
          <p:cNvPr id="6" name="Elemento grafico 5" descr="Dorso della mano con indice che punta verso destra">
            <a:extLst>
              <a:ext uri="{FF2B5EF4-FFF2-40B4-BE49-F238E27FC236}">
                <a16:creationId xmlns:a16="http://schemas.microsoft.com/office/drawing/2014/main" xmlns="" id="{FE378EB5-DEFA-4A62-96AD-C0020BECC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894123">
            <a:off x="11093573" y="25981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7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B2E4131-1077-4E11-BC66-91D3DF77F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38" t="2937" r="1457" b="13437"/>
          <a:stretch/>
        </p:blipFill>
        <p:spPr>
          <a:xfrm>
            <a:off x="232832" y="3987802"/>
            <a:ext cx="5452533" cy="265773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D92F69E-9D68-4EB5-9579-4B02CB31D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64" t="60228" r="2639" b="4190"/>
          <a:stretch/>
        </p:blipFill>
        <p:spPr>
          <a:xfrm>
            <a:off x="232832" y="1532467"/>
            <a:ext cx="11704556" cy="2142065"/>
          </a:xfrm>
          <a:prstGeom prst="rect">
            <a:avLst/>
          </a:prstGeom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11BB72B-7F1F-453C-A7B0-21DEFFCD2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860" t="17541" r="5083" b="24708"/>
          <a:stretch/>
        </p:blipFill>
        <p:spPr>
          <a:xfrm>
            <a:off x="1473200" y="3674532"/>
            <a:ext cx="7696200" cy="189805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EA9B7936-341E-443E-BC88-C6098DE859A5}"/>
              </a:ext>
            </a:extLst>
          </p:cNvPr>
          <p:cNvCxnSpPr/>
          <p:nvPr/>
        </p:nvCxnSpPr>
        <p:spPr>
          <a:xfrm>
            <a:off x="855133" y="2760133"/>
            <a:ext cx="0" cy="1143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27EA7A4A-B81A-467E-B5FE-EF2366DDF062}"/>
              </a:ext>
            </a:extLst>
          </p:cNvPr>
          <p:cNvCxnSpPr>
            <a:cxnSpLocks/>
          </p:cNvCxnSpPr>
          <p:nvPr/>
        </p:nvCxnSpPr>
        <p:spPr>
          <a:xfrm>
            <a:off x="6587067" y="2760133"/>
            <a:ext cx="0" cy="9143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CAB604B-88AB-4AF6-A7D7-FF6C4E8F9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3611" t="36237" r="35486" b="7308"/>
          <a:stretch/>
        </p:blipFill>
        <p:spPr>
          <a:xfrm>
            <a:off x="5029198" y="4144434"/>
            <a:ext cx="6370777" cy="236219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C2D3654A-99FF-461A-B050-7F4C58394ACC}"/>
              </a:ext>
            </a:extLst>
          </p:cNvPr>
          <p:cNvCxnSpPr>
            <a:cxnSpLocks/>
          </p:cNvCxnSpPr>
          <p:nvPr/>
        </p:nvCxnSpPr>
        <p:spPr>
          <a:xfrm>
            <a:off x="5651500" y="3217332"/>
            <a:ext cx="33865" cy="927102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7363826-60EC-4BB7-B386-EC418B5010D0}"/>
              </a:ext>
            </a:extLst>
          </p:cNvPr>
          <p:cNvSpPr/>
          <p:nvPr/>
        </p:nvSpPr>
        <p:spPr>
          <a:xfrm>
            <a:off x="72454" y="85999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AE5650B9-6B21-48F0-81DE-3E8BFC34C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730" r="16631" b="86447"/>
          <a:stretch/>
        </p:blipFill>
        <p:spPr>
          <a:xfrm>
            <a:off x="1879593" y="657562"/>
            <a:ext cx="8246578" cy="79658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5FCA57B5-AB08-4AFD-AA82-1AF267EC6057}"/>
              </a:ext>
            </a:extLst>
          </p:cNvPr>
          <p:cNvSpPr/>
          <p:nvPr/>
        </p:nvSpPr>
        <p:spPr>
          <a:xfrm>
            <a:off x="6206063" y="751418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77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2559191-BD7B-48A6-8F24-E4CF3E28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28"/>
          <a:stretch/>
        </p:blipFill>
        <p:spPr>
          <a:xfrm>
            <a:off x="72454" y="935021"/>
            <a:ext cx="12005733" cy="471224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038C9AC-FD7E-40FE-B98E-587178021056}"/>
              </a:ext>
            </a:extLst>
          </p:cNvPr>
          <p:cNvSpPr/>
          <p:nvPr/>
        </p:nvSpPr>
        <p:spPr>
          <a:xfrm>
            <a:off x="72454" y="85999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26CF8DB-7B1E-44DF-AA89-6F6B08469DDC}"/>
              </a:ext>
            </a:extLst>
          </p:cNvPr>
          <p:cNvSpPr/>
          <p:nvPr/>
        </p:nvSpPr>
        <p:spPr>
          <a:xfrm>
            <a:off x="7399863" y="935021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412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23EF349-8497-46F7-9B9E-55156248D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94" r="3264"/>
          <a:stretch/>
        </p:blipFill>
        <p:spPr>
          <a:xfrm>
            <a:off x="80052" y="952169"/>
            <a:ext cx="12031895" cy="42971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1D64D1D-F9C5-4F96-B830-057D83969AE5}"/>
              </a:ext>
            </a:extLst>
          </p:cNvPr>
          <p:cNvSpPr/>
          <p:nvPr/>
        </p:nvSpPr>
        <p:spPr>
          <a:xfrm>
            <a:off x="0" y="0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4AD9E14-505D-44CA-A732-4EDD8B5694F6}"/>
              </a:ext>
            </a:extLst>
          </p:cNvPr>
          <p:cNvSpPr/>
          <p:nvPr/>
        </p:nvSpPr>
        <p:spPr>
          <a:xfrm>
            <a:off x="7430840" y="1026821"/>
            <a:ext cx="1507068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DA4D53D9-B5E1-4B7B-BA46-F348532CF1A5}"/>
              </a:ext>
            </a:extLst>
          </p:cNvPr>
          <p:cNvSpPr/>
          <p:nvPr/>
        </p:nvSpPr>
        <p:spPr>
          <a:xfrm>
            <a:off x="-24938" y="2643551"/>
            <a:ext cx="1667934" cy="914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9058B3EA-AB14-4732-8365-2D38F5DD0486}"/>
              </a:ext>
            </a:extLst>
          </p:cNvPr>
          <p:cNvCxnSpPr/>
          <p:nvPr/>
        </p:nvCxnSpPr>
        <p:spPr>
          <a:xfrm>
            <a:off x="1795396" y="3225799"/>
            <a:ext cx="379306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A5BCB412-3034-4A39-93B9-5B469BB48BED}"/>
              </a:ext>
            </a:extLst>
          </p:cNvPr>
          <p:cNvSpPr/>
          <p:nvPr/>
        </p:nvSpPr>
        <p:spPr>
          <a:xfrm>
            <a:off x="5719697" y="2768599"/>
            <a:ext cx="1667934" cy="914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3594C96-004C-42D5-8300-216449CD4483}"/>
              </a:ext>
            </a:extLst>
          </p:cNvPr>
          <p:cNvSpPr txBox="1"/>
          <p:nvPr/>
        </p:nvSpPr>
        <p:spPr>
          <a:xfrm>
            <a:off x="2328333" y="4876104"/>
            <a:ext cx="7662333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LA DICHIARAZIONE AL FABBRICANTE E’ OBBLIGATORIA PER FINALIZZARE LA TRASMISSIONE DELL’INCIDENTE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0A46A719-8E76-4B9E-B7AB-7F54A3D4B0BB}"/>
              </a:ext>
            </a:extLst>
          </p:cNvPr>
          <p:cNvSpPr/>
          <p:nvPr/>
        </p:nvSpPr>
        <p:spPr>
          <a:xfrm>
            <a:off x="-24939" y="3869266"/>
            <a:ext cx="3648671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5172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895B3DA-8467-46FB-A0C5-C312F3D622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153"/>
          <a:stretch/>
        </p:blipFill>
        <p:spPr>
          <a:xfrm>
            <a:off x="50554" y="889000"/>
            <a:ext cx="12141446" cy="552542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6A2D525-C15B-47AC-AAAF-CA54E9FE3B3B}"/>
              </a:ext>
            </a:extLst>
          </p:cNvPr>
          <p:cNvSpPr/>
          <p:nvPr/>
        </p:nvSpPr>
        <p:spPr>
          <a:xfrm>
            <a:off x="0" y="0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5302B7D-E973-4117-B418-566983077DFE}"/>
              </a:ext>
            </a:extLst>
          </p:cNvPr>
          <p:cNvSpPr/>
          <p:nvPr/>
        </p:nvSpPr>
        <p:spPr>
          <a:xfrm>
            <a:off x="321733" y="2243667"/>
            <a:ext cx="3691467" cy="3259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59E7778-F72D-4822-B1EA-FB0E1F1E94FF}"/>
              </a:ext>
            </a:extLst>
          </p:cNvPr>
          <p:cNvSpPr txBox="1"/>
          <p:nvPr/>
        </p:nvSpPr>
        <p:spPr>
          <a:xfrm>
            <a:off x="4182533" y="3042503"/>
            <a:ext cx="598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CLICCANDO SU CIASCUNA SESSIONE E’ POSSIBILE VISUALIZZARE QUANTO INSERITO</a:t>
            </a:r>
          </a:p>
        </p:txBody>
      </p:sp>
      <p:pic>
        <p:nvPicPr>
          <p:cNvPr id="7" name="Elemento grafico 6" descr="Dorso della mano con indice che punta verso destra">
            <a:extLst>
              <a:ext uri="{FF2B5EF4-FFF2-40B4-BE49-F238E27FC236}">
                <a16:creationId xmlns:a16="http://schemas.microsoft.com/office/drawing/2014/main" xmlns="" id="{240FFF8C-8A9E-47FF-A5F3-5A7E8A5C4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894123">
            <a:off x="2062351" y="2475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68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29C5D5C-E157-4C9C-BDD4-D122582F48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281" y="1478158"/>
            <a:ext cx="11193437" cy="478221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1370922-33B5-4C01-9038-5A38B64A7BFB}"/>
              </a:ext>
            </a:extLst>
          </p:cNvPr>
          <p:cNvSpPr/>
          <p:nvPr/>
        </p:nvSpPr>
        <p:spPr>
          <a:xfrm>
            <a:off x="0" y="0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63F0A46-406A-4426-8ED0-424770449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433" t="20660" r="9411" b="28484"/>
          <a:stretch/>
        </p:blipFill>
        <p:spPr>
          <a:xfrm>
            <a:off x="6019800" y="3860799"/>
            <a:ext cx="1811865" cy="2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16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74EDE1C-BE37-4268-9EBF-9221A5C4E2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5630"/>
            <a:ext cx="12026611" cy="497183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73CAAD0-F359-437C-82EA-DBF77F3236D4}"/>
              </a:ext>
            </a:extLst>
          </p:cNvPr>
          <p:cNvSpPr/>
          <p:nvPr/>
        </p:nvSpPr>
        <p:spPr>
          <a:xfrm>
            <a:off x="0" y="0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pic>
        <p:nvPicPr>
          <p:cNvPr id="4" name="Elemento grafico 3" descr="Dorso della mano con indice che punta verso destra">
            <a:extLst>
              <a:ext uri="{FF2B5EF4-FFF2-40B4-BE49-F238E27FC236}">
                <a16:creationId xmlns:a16="http://schemas.microsoft.com/office/drawing/2014/main" xmlns="" id="{6D909B5C-E6A9-4BE5-A71F-FA4C8E1EF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894123">
            <a:off x="9163175" y="48991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3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E4D8E1DD-7C8D-4FE4-AC16-A34A26035758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0C075091-6F79-438B-A163-DFD84F3AB34F}"/>
              </a:ext>
            </a:extLst>
          </p:cNvPr>
          <p:cNvGrpSpPr/>
          <p:nvPr/>
        </p:nvGrpSpPr>
        <p:grpSpPr>
          <a:xfrm>
            <a:off x="2144880" y="696765"/>
            <a:ext cx="8260653" cy="5958036"/>
            <a:chOff x="2254947" y="730631"/>
            <a:chExt cx="7317715" cy="5466970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F528E8F4-50DF-490C-8B6F-7A45A8E2A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10416"/>
            <a:stretch/>
          </p:blipFill>
          <p:spPr>
            <a:xfrm>
              <a:off x="2254947" y="730631"/>
              <a:ext cx="6754953" cy="546697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7" name="Elemento grafico 6" descr="Dorso della mano con indice che punta verso destra">
              <a:extLst>
                <a:ext uri="{FF2B5EF4-FFF2-40B4-BE49-F238E27FC236}">
                  <a16:creationId xmlns:a16="http://schemas.microsoft.com/office/drawing/2014/main" xmlns="" id="{A3636261-F764-4FBA-9BCC-D33EB2E2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5894123">
              <a:off x="3338107" y="3938283"/>
              <a:ext cx="914400" cy="914400"/>
            </a:xfrm>
            <a:prstGeom prst="rect">
              <a:avLst/>
            </a:prstGeom>
          </p:spPr>
        </p:pic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xmlns="" id="{DEF85381-7EA2-43C4-8642-DBE1DF1386F8}"/>
                </a:ext>
              </a:extLst>
            </p:cNvPr>
            <p:cNvGrpSpPr/>
            <p:nvPr/>
          </p:nvGrpSpPr>
          <p:grpSpPr>
            <a:xfrm>
              <a:off x="4177262" y="3121225"/>
              <a:ext cx="5395400" cy="1274258"/>
              <a:chOff x="4177262" y="3121225"/>
              <a:chExt cx="5395400" cy="1274258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xmlns="" id="{AA984FA6-E7FE-45E3-A14E-3873CF24C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5303"/>
              <a:stretch/>
            </p:blipFill>
            <p:spPr>
              <a:xfrm>
                <a:off x="4177262" y="3121225"/>
                <a:ext cx="5395400" cy="1274258"/>
              </a:xfrm>
              <a:prstGeom prst="rect">
                <a:avLst/>
              </a:prstGeom>
            </p:spPr>
          </p:pic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xmlns="" id="{27D0C852-A0ED-4111-93B5-B5A9BA046818}"/>
                  </a:ext>
                </a:extLst>
              </p:cNvPr>
              <p:cNvSpPr txBox="1"/>
              <p:nvPr/>
            </p:nvSpPr>
            <p:spPr>
              <a:xfrm>
                <a:off x="4415395" y="3758354"/>
                <a:ext cx="5084205" cy="523220"/>
              </a:xfrm>
              <a:prstGeom prst="rect">
                <a:avLst/>
              </a:prstGeom>
              <a:solidFill>
                <a:srgbClr val="0C539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chemeClr val="bg1"/>
                    </a:solidFill>
                  </a:rPr>
                  <a:t>Codice univoco assegnato in automatico dal sistema </a:t>
                </a:r>
                <a:r>
                  <a:rPr lang="it-IT" sz="1400" i="1" dirty="0" err="1">
                    <a:solidFill>
                      <a:schemeClr val="bg1"/>
                    </a:solidFill>
                  </a:rPr>
                  <a:t>Dispovigilance</a:t>
                </a:r>
                <a:r>
                  <a:rPr lang="it-IT" sz="1400" dirty="0">
                    <a:solidFill>
                      <a:schemeClr val="bg1"/>
                    </a:solidFill>
                  </a:rPr>
                  <a:t> all’atto della trasmissione di ogni segnalazione di incidente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5075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AD37D6F-D39A-48A8-92E2-5345D59B3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101" t="6553" r="12462" b="5638"/>
          <a:stretch/>
        </p:blipFill>
        <p:spPr>
          <a:xfrm>
            <a:off x="778932" y="1879600"/>
            <a:ext cx="3522133" cy="43518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518403-70BB-4CFA-AAE4-FBE8DA06E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833" t="2032" r="21899" b="6990"/>
          <a:stretch/>
        </p:blipFill>
        <p:spPr>
          <a:xfrm>
            <a:off x="4377265" y="1879600"/>
            <a:ext cx="3302311" cy="43518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445E4E6-5B63-489E-BB7C-7320C35F02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635" t="5658" r="15919" b="4152"/>
          <a:stretch/>
        </p:blipFill>
        <p:spPr>
          <a:xfrm>
            <a:off x="7755777" y="1879600"/>
            <a:ext cx="3489484" cy="43518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DB0C3E0-9FC6-4D3D-A1DD-032581C6DF7C}"/>
              </a:ext>
            </a:extLst>
          </p:cNvPr>
          <p:cNvSpPr/>
          <p:nvPr/>
        </p:nvSpPr>
        <p:spPr>
          <a:xfrm>
            <a:off x="0" y="0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AEB4073-8E4F-4610-B64F-12144CE03C61}"/>
              </a:ext>
            </a:extLst>
          </p:cNvPr>
          <p:cNvSpPr txBox="1"/>
          <p:nvPr/>
        </p:nvSpPr>
        <p:spPr>
          <a:xfrm>
            <a:off x="2895600" y="678190"/>
            <a:ext cx="524086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RIEPILOGO IN PDF DOPO LA TRASMISSIONE DELL’INCIDENTE</a:t>
            </a:r>
          </a:p>
        </p:txBody>
      </p:sp>
    </p:spTree>
    <p:extLst>
      <p:ext uri="{BB962C8B-B14F-4D97-AF65-F5344CB8AC3E}">
        <p14:creationId xmlns:p14="http://schemas.microsoft.com/office/powerpoint/2010/main" xmlns="" val="3958199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3524119-521E-00D2-ADCF-4974C0229DBE}"/>
              </a:ext>
            </a:extLst>
          </p:cNvPr>
          <p:cNvSpPr/>
          <p:nvPr/>
        </p:nvSpPr>
        <p:spPr>
          <a:xfrm>
            <a:off x="0" y="-3"/>
            <a:ext cx="12192000" cy="6856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02F8EE4-71A9-4A52-9374-8921150CC6C5}"/>
              </a:ext>
            </a:extLst>
          </p:cNvPr>
          <p:cNvSpPr txBox="1"/>
          <p:nvPr/>
        </p:nvSpPr>
        <p:spPr>
          <a:xfrm>
            <a:off x="4495800" y="2006600"/>
            <a:ext cx="32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C00000"/>
                </a:solidFill>
              </a:rPr>
              <a:t>RLV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F3FAD49-59BF-43DF-B28C-D990BE4136BE}"/>
              </a:ext>
            </a:extLst>
          </p:cNvPr>
          <p:cNvSpPr/>
          <p:nvPr/>
        </p:nvSpPr>
        <p:spPr>
          <a:xfrm>
            <a:off x="345233" y="354563"/>
            <a:ext cx="11448661" cy="61488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0645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FCC2539-4DF2-4856-837F-C349E4ACD65C}"/>
              </a:ext>
            </a:extLst>
          </p:cNvPr>
          <p:cNvSpPr/>
          <p:nvPr/>
        </p:nvSpPr>
        <p:spPr>
          <a:xfrm>
            <a:off x="457200" y="1692114"/>
            <a:ext cx="11277600" cy="47427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6DC755A-1269-4514-B691-08806A71D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586" t="15288" r="21077"/>
          <a:stretch/>
        </p:blipFill>
        <p:spPr>
          <a:xfrm>
            <a:off x="5914481" y="1795442"/>
            <a:ext cx="4431786" cy="45056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D0DFA52-C525-47B7-B806-38801DE9DEB2}"/>
              </a:ext>
            </a:extLst>
          </p:cNvPr>
          <p:cNvSpPr txBox="1"/>
          <p:nvPr/>
        </p:nvSpPr>
        <p:spPr>
          <a:xfrm>
            <a:off x="3392496" y="161547"/>
            <a:ext cx="473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HOME PAGE DEL RLV IN NSIS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A63B0F2-6000-4BB5-8150-31227B530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01" r="66588"/>
          <a:stretch/>
        </p:blipFill>
        <p:spPr>
          <a:xfrm>
            <a:off x="982132" y="1758447"/>
            <a:ext cx="4319340" cy="4396485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xmlns="" id="{A305BE39-2B08-4170-A01E-A072087F5F63}"/>
              </a:ext>
            </a:extLst>
          </p:cNvPr>
          <p:cNvSpPr/>
          <p:nvPr/>
        </p:nvSpPr>
        <p:spPr>
          <a:xfrm>
            <a:off x="982132" y="5168123"/>
            <a:ext cx="2472268" cy="6942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Elemento grafico 2" descr="Gesto della mano con riempimento a tinta unita">
            <a:extLst>
              <a:ext uri="{FF2B5EF4-FFF2-40B4-BE49-F238E27FC236}">
                <a16:creationId xmlns:a16="http://schemas.microsoft.com/office/drawing/2014/main" xmlns="" id="{A5DE6C88-99F0-2100-137A-34A56964F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8605" y="5599916"/>
            <a:ext cx="1185338" cy="118533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471EFBE-F1C3-2A09-6BCD-809F2439E3A9}"/>
              </a:ext>
            </a:extLst>
          </p:cNvPr>
          <p:cNvSpPr txBox="1"/>
          <p:nvPr/>
        </p:nvSpPr>
        <p:spPr>
          <a:xfrm>
            <a:off x="2218266" y="972371"/>
            <a:ext cx="790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RLV ACCEDE A DISPOVIGILANCE CON LA PROPRIA UTENZA MI-XXXX E PASSWORD</a:t>
            </a:r>
          </a:p>
        </p:txBody>
      </p:sp>
    </p:spTree>
    <p:extLst>
      <p:ext uri="{BB962C8B-B14F-4D97-AF65-F5344CB8AC3E}">
        <p14:creationId xmlns:p14="http://schemas.microsoft.com/office/powerpoint/2010/main" xmlns="" val="2164491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2A831517-DD2B-45C9-A99A-BC29B81CA4B7}"/>
              </a:ext>
            </a:extLst>
          </p:cNvPr>
          <p:cNvGrpSpPr/>
          <p:nvPr/>
        </p:nvGrpSpPr>
        <p:grpSpPr>
          <a:xfrm>
            <a:off x="0" y="0"/>
            <a:ext cx="12192000" cy="6788403"/>
            <a:chOff x="0" y="0"/>
            <a:chExt cx="12192000" cy="678840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610F4B92-D4BF-4559-9C38-1E45DB3F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168278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B193E220-DDC1-4D2A-8F58-70D3FAD89A7B}"/>
                </a:ext>
              </a:extLst>
            </p:cNvPr>
            <p:cNvSpPr/>
            <p:nvPr/>
          </p:nvSpPr>
          <p:spPr>
            <a:xfrm>
              <a:off x="0" y="1689722"/>
              <a:ext cx="3581400" cy="283011"/>
            </a:xfrm>
            <a:prstGeom prst="rect">
              <a:avLst/>
            </a:prstGeom>
            <a:solidFill>
              <a:srgbClr val="EE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1DA65018-EAE8-41A1-AFB7-6BB7C54FE88D}"/>
                </a:ext>
              </a:extLst>
            </p:cNvPr>
            <p:cNvSpPr/>
            <p:nvPr/>
          </p:nvSpPr>
          <p:spPr>
            <a:xfrm>
              <a:off x="67734" y="2748056"/>
              <a:ext cx="3581400" cy="68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E7E5431-B1B6-43C5-93EF-DC9D3C5F9BB3}"/>
                </a:ext>
              </a:extLst>
            </p:cNvPr>
            <p:cNvSpPr txBox="1"/>
            <p:nvPr/>
          </p:nvSpPr>
          <p:spPr>
            <a:xfrm>
              <a:off x="431800" y="1362725"/>
              <a:ext cx="2023533" cy="369332"/>
            </a:xfrm>
            <a:prstGeom prst="rect">
              <a:avLst/>
            </a:prstGeom>
            <a:solidFill>
              <a:srgbClr val="EEF0F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TERESA CUVO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8F04B921-7793-4A88-A1F0-EBEEE9CE4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34613" r="6991"/>
            <a:stretch/>
          </p:blipFill>
          <p:spPr>
            <a:xfrm>
              <a:off x="33867" y="5166418"/>
              <a:ext cx="12005733" cy="1621985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36214B97-75D6-4BD3-B9AD-7FA5EAE826BA}"/>
                </a:ext>
              </a:extLst>
            </p:cNvPr>
            <p:cNvSpPr/>
            <p:nvPr/>
          </p:nvSpPr>
          <p:spPr>
            <a:xfrm>
              <a:off x="152400" y="3708400"/>
              <a:ext cx="4174067" cy="14598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68A3E263-2DAB-4FE1-BBF2-79D8431B47E7}"/>
                </a:ext>
              </a:extLst>
            </p:cNvPr>
            <p:cNvSpPr/>
            <p:nvPr/>
          </p:nvSpPr>
          <p:spPr>
            <a:xfrm>
              <a:off x="152400" y="5272871"/>
              <a:ext cx="5317067" cy="14598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0DDA3CC6-8741-4A03-8A9D-DB766CC62956}"/>
                </a:ext>
              </a:extLst>
            </p:cNvPr>
            <p:cNvSpPr/>
            <p:nvPr/>
          </p:nvSpPr>
          <p:spPr>
            <a:xfrm>
              <a:off x="5706534" y="5264405"/>
              <a:ext cx="5494866" cy="14598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5AB6382-2D4A-CABE-2065-70A156E5EC6B}"/>
              </a:ext>
            </a:extLst>
          </p:cNvPr>
          <p:cNvSpPr/>
          <p:nvPr/>
        </p:nvSpPr>
        <p:spPr>
          <a:xfrm>
            <a:off x="11112759" y="0"/>
            <a:ext cx="363894" cy="40121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5521D9F-0A68-3CA0-789F-E72F8353307C}"/>
              </a:ext>
            </a:extLst>
          </p:cNvPr>
          <p:cNvSpPr txBox="1"/>
          <p:nvPr/>
        </p:nvSpPr>
        <p:spPr>
          <a:xfrm>
            <a:off x="10067731" y="401216"/>
            <a:ext cx="132494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CENTRO NOTIFICHE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CB505D4-C65E-DDEF-A980-C7A931372D79}"/>
              </a:ext>
            </a:extLst>
          </p:cNvPr>
          <p:cNvSpPr/>
          <p:nvPr/>
        </p:nvSpPr>
        <p:spPr>
          <a:xfrm>
            <a:off x="152400" y="0"/>
            <a:ext cx="901959" cy="4012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4730FD5-AB91-E1EA-3645-EE838BC920A1}"/>
              </a:ext>
            </a:extLst>
          </p:cNvPr>
          <p:cNvSpPr txBox="1"/>
          <p:nvPr/>
        </p:nvSpPr>
        <p:spPr>
          <a:xfrm>
            <a:off x="1486159" y="281806"/>
            <a:ext cx="37066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</a:rPr>
              <a:t>CLICCANDO SI VIENE REINDIRIZZATI ALLA PAGINA DEL SITO DI MDS DOVE SONO PRESENTI TUTTI I MANUALI PER CIASCUN UTENTE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1B768C77-A45E-2A04-98AC-ACCA765CC873}"/>
              </a:ext>
            </a:extLst>
          </p:cNvPr>
          <p:cNvCxnSpPr/>
          <p:nvPr/>
        </p:nvCxnSpPr>
        <p:spPr>
          <a:xfrm>
            <a:off x="1054359" y="401216"/>
            <a:ext cx="38920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9473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2A831517-DD2B-45C9-A99A-BC29B81CA4B7}"/>
              </a:ext>
            </a:extLst>
          </p:cNvPr>
          <p:cNvGrpSpPr/>
          <p:nvPr/>
        </p:nvGrpSpPr>
        <p:grpSpPr>
          <a:xfrm>
            <a:off x="0" y="0"/>
            <a:ext cx="12192000" cy="5168278"/>
            <a:chOff x="0" y="0"/>
            <a:chExt cx="12192000" cy="516827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610F4B92-D4BF-4559-9C38-1E45DB3F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168278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B193E220-DDC1-4D2A-8F58-70D3FAD89A7B}"/>
                </a:ext>
              </a:extLst>
            </p:cNvPr>
            <p:cNvSpPr/>
            <p:nvPr/>
          </p:nvSpPr>
          <p:spPr>
            <a:xfrm>
              <a:off x="0" y="1689722"/>
              <a:ext cx="3581400" cy="283011"/>
            </a:xfrm>
            <a:prstGeom prst="rect">
              <a:avLst/>
            </a:prstGeom>
            <a:solidFill>
              <a:srgbClr val="EE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1DA65018-EAE8-41A1-AFB7-6BB7C54FE88D}"/>
                </a:ext>
              </a:extLst>
            </p:cNvPr>
            <p:cNvSpPr/>
            <p:nvPr/>
          </p:nvSpPr>
          <p:spPr>
            <a:xfrm>
              <a:off x="67734" y="2748056"/>
              <a:ext cx="3581400" cy="68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E7E5431-B1B6-43C5-93EF-DC9D3C5F9BB3}"/>
                </a:ext>
              </a:extLst>
            </p:cNvPr>
            <p:cNvSpPr txBox="1"/>
            <p:nvPr/>
          </p:nvSpPr>
          <p:spPr>
            <a:xfrm>
              <a:off x="431800" y="1362725"/>
              <a:ext cx="2023533" cy="369332"/>
            </a:xfrm>
            <a:prstGeom prst="rect">
              <a:avLst/>
            </a:prstGeom>
            <a:solidFill>
              <a:srgbClr val="EEF0F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TERESA CUVO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36214B97-75D6-4BD3-B9AD-7FA5EAE826BA}"/>
                </a:ext>
              </a:extLst>
            </p:cNvPr>
            <p:cNvSpPr/>
            <p:nvPr/>
          </p:nvSpPr>
          <p:spPr>
            <a:xfrm>
              <a:off x="152400" y="3708400"/>
              <a:ext cx="4174067" cy="14598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E38827B-07DB-4DED-B654-E968EA6AC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029"/>
          <a:stretch/>
        </p:blipFill>
        <p:spPr>
          <a:xfrm>
            <a:off x="5136157" y="2489981"/>
            <a:ext cx="6903443" cy="416903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Elemento grafico 2" descr="Gesto della mano con riempimento a tinta unita">
            <a:extLst>
              <a:ext uri="{FF2B5EF4-FFF2-40B4-BE49-F238E27FC236}">
                <a16:creationId xmlns:a16="http://schemas.microsoft.com/office/drawing/2014/main" xmlns="" id="{411F2786-14B8-DA8B-5054-0A448DF21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2751" y="4855009"/>
            <a:ext cx="1185338" cy="1185338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F7FD4B99-A92A-7F27-85D3-222DE8C33EDA}"/>
              </a:ext>
            </a:extLst>
          </p:cNvPr>
          <p:cNvSpPr/>
          <p:nvPr/>
        </p:nvSpPr>
        <p:spPr>
          <a:xfrm>
            <a:off x="4534678" y="4030824"/>
            <a:ext cx="503853" cy="82418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116F8C1-9536-F542-3FAB-40AA97B7B91F}"/>
              </a:ext>
            </a:extLst>
          </p:cNvPr>
          <p:cNvSpPr txBox="1"/>
          <p:nvPr/>
        </p:nvSpPr>
        <p:spPr>
          <a:xfrm>
            <a:off x="6418510" y="5896947"/>
            <a:ext cx="507075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RLV PUO’ INSERIRE UN RO COMPILANDO IL MODULO IN TUTTE LE SEZIONI DA SLIDE 1 A 6</a:t>
            </a:r>
          </a:p>
        </p:txBody>
      </p:sp>
    </p:spTree>
    <p:extLst>
      <p:ext uri="{BB962C8B-B14F-4D97-AF65-F5344CB8AC3E}">
        <p14:creationId xmlns:p14="http://schemas.microsoft.com/office/powerpoint/2010/main" xmlns="" val="2163358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2A831517-DD2B-45C9-A99A-BC29B81CA4B7}"/>
              </a:ext>
            </a:extLst>
          </p:cNvPr>
          <p:cNvGrpSpPr/>
          <p:nvPr/>
        </p:nvGrpSpPr>
        <p:grpSpPr>
          <a:xfrm>
            <a:off x="0" y="-198457"/>
            <a:ext cx="12039600" cy="6762925"/>
            <a:chOff x="0" y="25478"/>
            <a:chExt cx="12039600" cy="676292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610F4B92-D4BF-4559-9C38-1E45DB3F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478"/>
              <a:ext cx="11760200" cy="4985235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B193E220-DDC1-4D2A-8F58-70D3FAD89A7B}"/>
                </a:ext>
              </a:extLst>
            </p:cNvPr>
            <p:cNvSpPr/>
            <p:nvPr/>
          </p:nvSpPr>
          <p:spPr>
            <a:xfrm>
              <a:off x="0" y="1689722"/>
              <a:ext cx="3581400" cy="283011"/>
            </a:xfrm>
            <a:prstGeom prst="rect">
              <a:avLst/>
            </a:prstGeom>
            <a:solidFill>
              <a:srgbClr val="EE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1DA65018-EAE8-41A1-AFB7-6BB7C54FE88D}"/>
                </a:ext>
              </a:extLst>
            </p:cNvPr>
            <p:cNvSpPr/>
            <p:nvPr/>
          </p:nvSpPr>
          <p:spPr>
            <a:xfrm>
              <a:off x="152400" y="2570103"/>
              <a:ext cx="3581400" cy="68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E7E5431-B1B6-43C5-93EF-DC9D3C5F9BB3}"/>
                </a:ext>
              </a:extLst>
            </p:cNvPr>
            <p:cNvSpPr txBox="1"/>
            <p:nvPr/>
          </p:nvSpPr>
          <p:spPr>
            <a:xfrm>
              <a:off x="431800" y="1362725"/>
              <a:ext cx="2432698" cy="369332"/>
            </a:xfrm>
            <a:prstGeom prst="rect">
              <a:avLst/>
            </a:prstGeom>
            <a:solidFill>
              <a:srgbClr val="EEF0F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TERESA CUVO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8F04B921-7793-4A88-A1F0-EBEEE9CE4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34613" r="6991"/>
            <a:stretch/>
          </p:blipFill>
          <p:spPr>
            <a:xfrm>
              <a:off x="33867" y="5166418"/>
              <a:ext cx="12005733" cy="1621985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68A3E263-2DAB-4FE1-BBF2-79D8431B47E7}"/>
                </a:ext>
              </a:extLst>
            </p:cNvPr>
            <p:cNvSpPr/>
            <p:nvPr/>
          </p:nvSpPr>
          <p:spPr>
            <a:xfrm>
              <a:off x="152400" y="5272871"/>
              <a:ext cx="5317067" cy="14598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Elemento grafico 1" descr="Gesto della mano con riempimento a tinta unita">
            <a:extLst>
              <a:ext uri="{FF2B5EF4-FFF2-40B4-BE49-F238E27FC236}">
                <a16:creationId xmlns:a16="http://schemas.microsoft.com/office/drawing/2014/main" xmlns="" id="{01A3F6E4-C15C-3080-6486-A1E23235A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6057" y="5795672"/>
            <a:ext cx="1185338" cy="11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650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7349172-2C18-4C7E-9F32-0FEE1110597E}"/>
              </a:ext>
            </a:extLst>
          </p:cNvPr>
          <p:cNvSpPr txBox="1"/>
          <p:nvPr/>
        </p:nvSpPr>
        <p:spPr>
          <a:xfrm>
            <a:off x="1828801" y="92569"/>
            <a:ext cx="829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LISTA COMPLETA DELLE  SEGNALAZIONI DI INCIDENTE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xmlns="" id="{D4D10044-A27C-5D84-F49E-F32215306719}"/>
              </a:ext>
            </a:extLst>
          </p:cNvPr>
          <p:cNvGrpSpPr/>
          <p:nvPr/>
        </p:nvGrpSpPr>
        <p:grpSpPr>
          <a:xfrm>
            <a:off x="0" y="1386047"/>
            <a:ext cx="12192000" cy="4887162"/>
            <a:chOff x="0" y="1386047"/>
            <a:chExt cx="12192000" cy="4887162"/>
          </a:xfrm>
        </p:grpSpPr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xmlns="" id="{1E1624C3-9E1F-F38F-F9FD-C537AD266FAB}"/>
                </a:ext>
              </a:extLst>
            </p:cNvPr>
            <p:cNvGrpSpPr/>
            <p:nvPr/>
          </p:nvGrpSpPr>
          <p:grpSpPr>
            <a:xfrm>
              <a:off x="0" y="1386047"/>
              <a:ext cx="12192000" cy="4887162"/>
              <a:chOff x="0" y="1386047"/>
              <a:chExt cx="12192000" cy="4887162"/>
            </a:xfrm>
          </p:grpSpPr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xmlns="" id="{5F50C6E0-AFEA-4948-9D96-CF75D5D176ED}"/>
                  </a:ext>
                </a:extLst>
              </p:cNvPr>
              <p:cNvGrpSpPr/>
              <p:nvPr/>
            </p:nvGrpSpPr>
            <p:grpSpPr>
              <a:xfrm>
                <a:off x="0" y="1386047"/>
                <a:ext cx="12192000" cy="4887162"/>
                <a:chOff x="0" y="1386047"/>
                <a:chExt cx="12192000" cy="4887162"/>
              </a:xfrm>
            </p:grpSpPr>
            <p:grpSp>
              <p:nvGrpSpPr>
                <p:cNvPr id="23" name="Gruppo 22">
                  <a:extLst>
                    <a:ext uri="{FF2B5EF4-FFF2-40B4-BE49-F238E27FC236}">
                      <a16:creationId xmlns:a16="http://schemas.microsoft.com/office/drawing/2014/main" xmlns="" id="{46DD48D6-5194-3D09-E276-B7EB0725F5EA}"/>
                    </a:ext>
                  </a:extLst>
                </p:cNvPr>
                <p:cNvGrpSpPr/>
                <p:nvPr/>
              </p:nvGrpSpPr>
              <p:grpSpPr>
                <a:xfrm>
                  <a:off x="0" y="1689127"/>
                  <a:ext cx="12192000" cy="3479746"/>
                  <a:chOff x="0" y="1040563"/>
                  <a:chExt cx="12192000" cy="3479746"/>
                </a:xfrm>
              </p:grpSpPr>
              <p:grpSp>
                <p:nvGrpSpPr>
                  <p:cNvPr id="16" name="Gruppo 15">
                    <a:extLst>
                      <a:ext uri="{FF2B5EF4-FFF2-40B4-BE49-F238E27FC236}">
                        <a16:creationId xmlns:a16="http://schemas.microsoft.com/office/drawing/2014/main" xmlns="" id="{E2CF3A73-3196-516D-326E-65FEB3FB3365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040563"/>
                    <a:ext cx="12192000" cy="3479746"/>
                    <a:chOff x="0" y="1040563"/>
                    <a:chExt cx="12192000" cy="3479746"/>
                  </a:xfrm>
                </p:grpSpPr>
                <p:pic>
                  <p:nvPicPr>
                    <p:cNvPr id="4" name="Immagine 3">
                      <a:extLst>
                        <a:ext uri="{FF2B5EF4-FFF2-40B4-BE49-F238E27FC236}">
                          <a16:creationId xmlns:a16="http://schemas.microsoft.com/office/drawing/2014/main" xmlns="" id="{0048D805-A4CB-4D11-9A99-E19C1FC83A7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t="9868"/>
                    <a:stretch/>
                  </p:blipFill>
                  <p:spPr>
                    <a:xfrm>
                      <a:off x="0" y="1040563"/>
                      <a:ext cx="12192000" cy="34797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Immagine 13">
                      <a:extLst>
                        <a:ext uri="{FF2B5EF4-FFF2-40B4-BE49-F238E27FC236}">
                          <a16:creationId xmlns:a16="http://schemas.microsoft.com/office/drawing/2014/main" xmlns="" id="{09B8D481-002F-D708-83D0-1A92001979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53877" t="51609" r="33266" b="28573"/>
                    <a:stretch>
                      <a:fillRect/>
                    </a:stretch>
                  </p:blipFill>
                  <p:spPr>
                    <a:xfrm>
                      <a:off x="6559419" y="3573626"/>
                      <a:ext cx="1567543" cy="76511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Immagine 14">
                      <a:extLst>
                        <a:ext uri="{FF2B5EF4-FFF2-40B4-BE49-F238E27FC236}">
                          <a16:creationId xmlns:a16="http://schemas.microsoft.com/office/drawing/2014/main" xmlns="" id="{2C699F28-E693-49A5-EAC1-2E1D22A9C7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53877" t="58985" r="33266" b="34731"/>
                    <a:stretch>
                      <a:fillRect/>
                    </a:stretch>
                  </p:blipFill>
                  <p:spPr>
                    <a:xfrm>
                      <a:off x="6559418" y="3386811"/>
                      <a:ext cx="1567543" cy="242597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0" name="Immagine 19">
                    <a:extLst>
                      <a:ext uri="{FF2B5EF4-FFF2-40B4-BE49-F238E27FC236}">
                        <a16:creationId xmlns:a16="http://schemas.microsoft.com/office/drawing/2014/main" xmlns="" id="{B80F3743-EB86-0DEB-FD7F-3E3FB1C19C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/>
                  <a:srcRect l="71151" t="72400" r="26158" b="17080"/>
                  <a:stretch>
                    <a:fillRect/>
                  </a:stretch>
                </p:blipFill>
                <p:spPr>
                  <a:xfrm>
                    <a:off x="8060286" y="3457575"/>
                    <a:ext cx="328083" cy="40615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" name="Ovale 6">
                  <a:extLst>
                    <a:ext uri="{FF2B5EF4-FFF2-40B4-BE49-F238E27FC236}">
                      <a16:creationId xmlns:a16="http://schemas.microsoft.com/office/drawing/2014/main" xmlns="" id="{AE103EA5-B45D-4BF5-9FB2-86F98694F04F}"/>
                    </a:ext>
                  </a:extLst>
                </p:cNvPr>
                <p:cNvSpPr/>
                <p:nvPr/>
              </p:nvSpPr>
              <p:spPr>
                <a:xfrm>
                  <a:off x="79481" y="2698013"/>
                  <a:ext cx="457200" cy="296334"/>
                </a:xfrm>
                <a:prstGeom prst="ellipse">
                  <a:avLst/>
                </a:prstGeom>
                <a:noFill/>
                <a:ln w="28575">
                  <a:solidFill>
                    <a:srgbClr val="49CFF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" name="Ovale 7">
                  <a:extLst>
                    <a:ext uri="{FF2B5EF4-FFF2-40B4-BE49-F238E27FC236}">
                      <a16:creationId xmlns:a16="http://schemas.microsoft.com/office/drawing/2014/main" xmlns="" id="{4206A2B9-297D-4B70-99D4-B184E736CABC}"/>
                    </a:ext>
                  </a:extLst>
                </p:cNvPr>
                <p:cNvSpPr/>
                <p:nvPr/>
              </p:nvSpPr>
              <p:spPr>
                <a:xfrm>
                  <a:off x="753534" y="2683673"/>
                  <a:ext cx="457200" cy="296334"/>
                </a:xfrm>
                <a:prstGeom prst="ellipse">
                  <a:avLst/>
                </a:prstGeom>
                <a:noFill/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" name="Ovale 8">
                  <a:extLst>
                    <a:ext uri="{FF2B5EF4-FFF2-40B4-BE49-F238E27FC236}">
                      <a16:creationId xmlns:a16="http://schemas.microsoft.com/office/drawing/2014/main" xmlns="" id="{6CFDC063-AB2B-48DC-97D0-CCF884293F51}"/>
                    </a:ext>
                  </a:extLst>
                </p:cNvPr>
                <p:cNvSpPr/>
                <p:nvPr/>
              </p:nvSpPr>
              <p:spPr>
                <a:xfrm>
                  <a:off x="1371601" y="2693004"/>
                  <a:ext cx="457200" cy="296334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" name="Ovale 9">
                  <a:extLst>
                    <a:ext uri="{FF2B5EF4-FFF2-40B4-BE49-F238E27FC236}">
                      <a16:creationId xmlns:a16="http://schemas.microsoft.com/office/drawing/2014/main" xmlns="" id="{188D93D8-046B-42E9-9548-F88A35022017}"/>
                    </a:ext>
                  </a:extLst>
                </p:cNvPr>
                <p:cNvSpPr/>
                <p:nvPr/>
              </p:nvSpPr>
              <p:spPr>
                <a:xfrm>
                  <a:off x="11108267" y="2439000"/>
                  <a:ext cx="457200" cy="296334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xmlns="" id="{0069FE79-B233-B49E-914A-CBCEBA91B5DF}"/>
                    </a:ext>
                  </a:extLst>
                </p:cNvPr>
                <p:cNvSpPr txBox="1"/>
                <p:nvPr/>
              </p:nvSpPr>
              <p:spPr>
                <a:xfrm>
                  <a:off x="9951788" y="2439000"/>
                  <a:ext cx="1073021" cy="369332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/>
                    <a:t>FILTRI</a:t>
                  </a:r>
                </a:p>
              </p:txBody>
            </p:sp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xmlns="" id="{22677C26-E76D-8D81-37A6-E0B1F5DF00E4}"/>
                    </a:ext>
                  </a:extLst>
                </p:cNvPr>
                <p:cNvSpPr txBox="1"/>
                <p:nvPr/>
              </p:nvSpPr>
              <p:spPr>
                <a:xfrm>
                  <a:off x="171" y="2323672"/>
                  <a:ext cx="753364" cy="307777"/>
                </a:xfrm>
                <a:prstGeom prst="rect">
                  <a:avLst/>
                </a:prstGeom>
                <a:solidFill>
                  <a:srgbClr val="49CFFA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TUTTE</a:t>
                  </a:r>
                </a:p>
              </p:txBody>
            </p:sp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xmlns="" id="{B5599879-16BE-2E23-4E99-343B4C288FE5}"/>
                    </a:ext>
                  </a:extLst>
                </p:cNvPr>
                <p:cNvSpPr txBox="1"/>
                <p:nvPr/>
              </p:nvSpPr>
              <p:spPr>
                <a:xfrm>
                  <a:off x="836993" y="2323672"/>
                  <a:ext cx="1091513" cy="307777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VALIDATE</a:t>
                  </a:r>
                </a:p>
              </p:txBody>
            </p: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xmlns="" id="{AD00B614-9545-1BCC-9DD0-20731308B983}"/>
                    </a:ext>
                  </a:extLst>
                </p:cNvPr>
                <p:cNvSpPr txBox="1"/>
                <p:nvPr/>
              </p:nvSpPr>
              <p:spPr>
                <a:xfrm>
                  <a:off x="2045653" y="2427557"/>
                  <a:ext cx="1229391" cy="307777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DA VALIDARE</a:t>
                  </a:r>
                </a:p>
              </p:txBody>
            </p:sp>
            <p:sp>
              <p:nvSpPr>
                <p:cNvPr id="12" name="Rettangolo 11">
                  <a:extLst>
                    <a:ext uri="{FF2B5EF4-FFF2-40B4-BE49-F238E27FC236}">
                      <a16:creationId xmlns:a16="http://schemas.microsoft.com/office/drawing/2014/main" xmlns="" id="{EECCBA67-D41D-1F35-4622-D00C13AB2C28}"/>
                    </a:ext>
                  </a:extLst>
                </p:cNvPr>
                <p:cNvSpPr/>
                <p:nvPr/>
              </p:nvSpPr>
              <p:spPr>
                <a:xfrm>
                  <a:off x="9050694" y="1581625"/>
                  <a:ext cx="466530" cy="298580"/>
                </a:xfrm>
                <a:prstGeom prst="rect">
                  <a:avLst/>
                </a:prstGeom>
                <a:noFill/>
                <a:ln w="571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xmlns="" id="{70607511-6A6D-D1EB-820B-AC1B93536D72}"/>
                    </a:ext>
                  </a:extLst>
                </p:cNvPr>
                <p:cNvSpPr txBox="1"/>
                <p:nvPr/>
              </p:nvSpPr>
              <p:spPr>
                <a:xfrm>
                  <a:off x="9554546" y="1386047"/>
                  <a:ext cx="1229391" cy="30777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ESPORTA</a:t>
                  </a:r>
                </a:p>
              </p:txBody>
            </p:sp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xmlns="" id="{12B73B51-0A17-C03E-F5B9-663808E26E49}"/>
                    </a:ext>
                  </a:extLst>
                </p:cNvPr>
                <p:cNvSpPr/>
                <p:nvPr/>
              </p:nvSpPr>
              <p:spPr>
                <a:xfrm>
                  <a:off x="8042988" y="2989338"/>
                  <a:ext cx="2239347" cy="2100597"/>
                </a:xfrm>
                <a:prstGeom prst="rect">
                  <a:avLst/>
                </a:pr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xmlns="" id="{650394EF-75EF-E5B5-CDE1-79A0386DC091}"/>
                    </a:ext>
                  </a:extLst>
                </p:cNvPr>
                <p:cNvSpPr txBox="1"/>
                <p:nvPr/>
              </p:nvSpPr>
              <p:spPr>
                <a:xfrm>
                  <a:off x="4233334" y="5349879"/>
                  <a:ext cx="6791476" cy="92333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/>
                    <a:t>NB: GLI RLV POTRANNO VEDERE IN TABELLA ANCHE LE SEGNALAZIONI DI INCIDENTE NOTIFICATE DAI FABBRICANTI  E VALIDATE DA MDS, ANCHE SE NON PRESENTE IL RELATIVO RO</a:t>
                  </a:r>
                </a:p>
              </p:txBody>
            </p:sp>
          </p:grp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xmlns="" id="{3E4CA075-865A-BF92-079B-C1C403D2049D}"/>
                  </a:ext>
                </a:extLst>
              </p:cNvPr>
              <p:cNvSpPr txBox="1"/>
              <p:nvPr/>
            </p:nvSpPr>
            <p:spPr>
              <a:xfrm>
                <a:off x="3694923" y="3363683"/>
                <a:ext cx="1306286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VENTILATORE</a:t>
                </a: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xmlns="" id="{BF7DC95B-1179-D576-5BA4-D5BFB5E657CA}"/>
                  </a:ext>
                </a:extLst>
              </p:cNvPr>
              <p:cNvSpPr txBox="1"/>
              <p:nvPr/>
            </p:nvSpPr>
            <p:spPr>
              <a:xfrm>
                <a:off x="3741570" y="3830882"/>
                <a:ext cx="1306286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VENTILATORE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xmlns="" id="{346249F6-E3B0-119F-DCA6-EE61DBB6FAE8}"/>
                  </a:ext>
                </a:extLst>
              </p:cNvPr>
              <p:cNvSpPr txBox="1"/>
              <p:nvPr/>
            </p:nvSpPr>
            <p:spPr>
              <a:xfrm>
                <a:off x="3732239" y="4277972"/>
                <a:ext cx="1306286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VENTILATORE</a:t>
                </a: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xmlns="" id="{3757F02D-A443-953C-E2D1-58587514B507}"/>
                  </a:ext>
                </a:extLst>
              </p:cNvPr>
              <p:cNvSpPr txBox="1"/>
              <p:nvPr/>
            </p:nvSpPr>
            <p:spPr>
              <a:xfrm>
                <a:off x="3694915" y="4735286"/>
                <a:ext cx="1306286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VENTILATORE</a:t>
                </a: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xmlns="" id="{15B30C5D-EBC2-CFC6-D4D6-E460626DB34C}"/>
                  </a:ext>
                </a:extLst>
              </p:cNvPr>
              <p:cNvSpPr txBox="1"/>
              <p:nvPr/>
            </p:nvSpPr>
            <p:spPr>
              <a:xfrm>
                <a:off x="5047855" y="3373738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XXXXXXX</a:t>
                </a:r>
              </a:p>
            </p:txBody>
          </p: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xmlns="" id="{9D736FBF-104A-993D-AF40-BA69BA85F25F}"/>
                  </a:ext>
                </a:extLst>
              </p:cNvPr>
              <p:cNvSpPr txBox="1"/>
              <p:nvPr/>
            </p:nvSpPr>
            <p:spPr>
              <a:xfrm>
                <a:off x="5043190" y="3807717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YYYYYYYYYY</a:t>
                </a:r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xmlns="" id="{F57DC8A6-4DE7-141D-3201-69AAAEC9B043}"/>
                  </a:ext>
                </a:extLst>
              </p:cNvPr>
              <p:cNvSpPr txBox="1"/>
              <p:nvPr/>
            </p:nvSpPr>
            <p:spPr>
              <a:xfrm>
                <a:off x="5001201" y="4301699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XXXXXXX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xmlns="" id="{48EB4DE5-87EC-21B4-171E-B3BDE2B74BE8}"/>
                  </a:ext>
                </a:extLst>
              </p:cNvPr>
              <p:cNvSpPr txBox="1"/>
              <p:nvPr/>
            </p:nvSpPr>
            <p:spPr>
              <a:xfrm>
                <a:off x="5025737" y="4730534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XXXXXXX</a:t>
                </a:r>
              </a:p>
            </p:txBody>
          </p: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xmlns="" id="{4543AE55-6276-71EE-D942-34D74A981D2C}"/>
                  </a:ext>
                </a:extLst>
              </p:cNvPr>
              <p:cNvSpPr txBox="1"/>
              <p:nvPr/>
            </p:nvSpPr>
            <p:spPr>
              <a:xfrm>
                <a:off x="5047855" y="3600302"/>
                <a:ext cx="1085467" cy="20005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XXXXXXX</a:t>
                </a:r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xmlns="" id="{6BD6D0F9-C4D8-AEE5-02A3-0E3A1E84496E}"/>
                  </a:ext>
                </a:extLst>
              </p:cNvPr>
              <p:cNvSpPr txBox="1"/>
              <p:nvPr/>
            </p:nvSpPr>
            <p:spPr>
              <a:xfrm>
                <a:off x="5034198" y="4050248"/>
                <a:ext cx="1085467" cy="20005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XXXXXXX</a:t>
                </a:r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xmlns="" id="{C78ABABF-6AE6-0563-ED2D-9D9A22D7E974}"/>
                  </a:ext>
                </a:extLst>
              </p:cNvPr>
              <p:cNvSpPr txBox="1"/>
              <p:nvPr/>
            </p:nvSpPr>
            <p:spPr>
              <a:xfrm>
                <a:off x="5001202" y="4489958"/>
                <a:ext cx="1085467" cy="20005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XXXXXXX</a:t>
                </a: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xmlns="" id="{18A1B0F5-B27C-95DB-ACC5-4C6B30582543}"/>
                  </a:ext>
                </a:extLst>
              </p:cNvPr>
              <p:cNvSpPr txBox="1"/>
              <p:nvPr/>
            </p:nvSpPr>
            <p:spPr>
              <a:xfrm>
                <a:off x="6481657" y="3376277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OSPEDALE XXX</a:t>
                </a: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xmlns="" id="{B0931585-AD47-4B23-73AE-4663185A4B25}"/>
                  </a:ext>
                </a:extLst>
              </p:cNvPr>
              <p:cNvSpPr txBox="1"/>
              <p:nvPr/>
            </p:nvSpPr>
            <p:spPr>
              <a:xfrm>
                <a:off x="6481657" y="3817338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OSPEDALE XXX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xmlns="" id="{9D72A6A9-FBDD-A71D-49F1-658E02A2DFE4}"/>
                  </a:ext>
                </a:extLst>
              </p:cNvPr>
              <p:cNvSpPr txBox="1"/>
              <p:nvPr/>
            </p:nvSpPr>
            <p:spPr>
              <a:xfrm>
                <a:off x="6484770" y="4266002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OSPEDALE XXX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xmlns="" id="{05B5AE2A-3145-62D1-006C-E61A831CCBC2}"/>
                  </a:ext>
                </a:extLst>
              </p:cNvPr>
              <p:cNvSpPr txBox="1"/>
              <p:nvPr/>
            </p:nvSpPr>
            <p:spPr>
              <a:xfrm>
                <a:off x="6523303" y="4740588"/>
                <a:ext cx="1085467" cy="200055"/>
              </a:xfrm>
              <a:prstGeom prst="rect">
                <a:avLst/>
              </a:prstGeom>
              <a:solidFill>
                <a:srgbClr val="E6F0F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OSPEDALE XXX</a:t>
                </a: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xmlns="" id="{B4375ED0-C833-B756-A091-991394989D6F}"/>
                  </a:ext>
                </a:extLst>
              </p:cNvPr>
              <p:cNvSpPr txBox="1"/>
              <p:nvPr/>
            </p:nvSpPr>
            <p:spPr>
              <a:xfrm>
                <a:off x="6484761" y="3593994"/>
                <a:ext cx="1085467" cy="20005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OSPEDALE XXX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xmlns="" id="{C3AB4DF8-F6F3-75C3-B10B-04FD1B4EB0AC}"/>
                  </a:ext>
                </a:extLst>
              </p:cNvPr>
              <p:cNvSpPr txBox="1"/>
              <p:nvPr/>
            </p:nvSpPr>
            <p:spPr>
              <a:xfrm>
                <a:off x="6497198" y="4026318"/>
                <a:ext cx="1085467" cy="20005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OSPEDALE XXX</a:t>
                </a: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xmlns="" id="{D743A47F-C426-AD93-839C-0E142524505E}"/>
                  </a:ext>
                </a:extLst>
              </p:cNvPr>
              <p:cNvSpPr txBox="1"/>
              <p:nvPr/>
            </p:nvSpPr>
            <p:spPr>
              <a:xfrm>
                <a:off x="6515858" y="4502172"/>
                <a:ext cx="1085467" cy="20005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OSPEDALE XXX</a:t>
                </a:r>
              </a:p>
            </p:txBody>
          </p:sp>
        </p:grp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xmlns="" id="{68D8544C-7354-CE88-6423-819D11CCBF43}"/>
                </a:ext>
              </a:extLst>
            </p:cNvPr>
            <p:cNvSpPr txBox="1"/>
            <p:nvPr/>
          </p:nvSpPr>
          <p:spPr>
            <a:xfrm>
              <a:off x="3716689" y="3600062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AGO CANNULA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xmlns="" id="{B3A5AB7A-A0E5-0424-C32A-73DEACF1CB00}"/>
                </a:ext>
              </a:extLst>
            </p:cNvPr>
            <p:cNvSpPr txBox="1"/>
            <p:nvPr/>
          </p:nvSpPr>
          <p:spPr>
            <a:xfrm>
              <a:off x="3665706" y="4042068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RISONANZA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xmlns="" id="{2655C179-31E6-363E-ED65-1D266F552055}"/>
                </a:ext>
              </a:extLst>
            </p:cNvPr>
            <p:cNvSpPr txBox="1"/>
            <p:nvPr/>
          </p:nvSpPr>
          <p:spPr>
            <a:xfrm>
              <a:off x="3713577" y="4509072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AGO CANNULA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7322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B99F83-20A5-FEF9-3519-D149DF40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>
            <a:extLst>
              <a:ext uri="{FF2B5EF4-FFF2-40B4-BE49-F238E27FC236}">
                <a16:creationId xmlns:a16="http://schemas.microsoft.com/office/drawing/2014/main" xmlns="" id="{0B726348-E0E2-A2FF-B55B-94D926C75E31}"/>
              </a:ext>
            </a:extLst>
          </p:cNvPr>
          <p:cNvGrpSpPr/>
          <p:nvPr/>
        </p:nvGrpSpPr>
        <p:grpSpPr>
          <a:xfrm>
            <a:off x="0" y="1689127"/>
            <a:ext cx="12192000" cy="3479746"/>
            <a:chOff x="0" y="1689127"/>
            <a:chExt cx="12192000" cy="347974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347A7BC2-1D62-FBE3-FA0D-4F211CB23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9868"/>
            <a:stretch/>
          </p:blipFill>
          <p:spPr>
            <a:xfrm>
              <a:off x="0" y="1689127"/>
              <a:ext cx="12192000" cy="3479746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xmlns="" id="{9024CDC9-D667-D173-2CAB-298F1B217E06}"/>
                </a:ext>
              </a:extLst>
            </p:cNvPr>
            <p:cNvSpPr txBox="1"/>
            <p:nvPr/>
          </p:nvSpPr>
          <p:spPr>
            <a:xfrm>
              <a:off x="3694923" y="3346821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59E0F61-9580-49DA-D05E-3DA70FB1EBDD}"/>
                </a:ext>
              </a:extLst>
            </p:cNvPr>
            <p:cNvSpPr txBox="1"/>
            <p:nvPr/>
          </p:nvSpPr>
          <p:spPr>
            <a:xfrm>
              <a:off x="3741570" y="3814020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595E883D-6F39-280D-A7E5-AB9BD7CBD1C6}"/>
                </a:ext>
              </a:extLst>
            </p:cNvPr>
            <p:cNvSpPr txBox="1"/>
            <p:nvPr/>
          </p:nvSpPr>
          <p:spPr>
            <a:xfrm>
              <a:off x="3732239" y="4261110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CB44DA2A-0DBE-2586-2CA3-BD647C06EDEC}"/>
                </a:ext>
              </a:extLst>
            </p:cNvPr>
            <p:cNvSpPr txBox="1"/>
            <p:nvPr/>
          </p:nvSpPr>
          <p:spPr>
            <a:xfrm>
              <a:off x="3694915" y="4718424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258E5CA2-DB29-CFF7-2F81-133CF112FCCA}"/>
                </a:ext>
              </a:extLst>
            </p:cNvPr>
            <p:cNvSpPr txBox="1"/>
            <p:nvPr/>
          </p:nvSpPr>
          <p:spPr>
            <a:xfrm>
              <a:off x="5047855" y="3356876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6EE9E302-E78F-D46C-F7AD-9DCEC58349D7}"/>
                </a:ext>
              </a:extLst>
            </p:cNvPr>
            <p:cNvSpPr txBox="1"/>
            <p:nvPr/>
          </p:nvSpPr>
          <p:spPr>
            <a:xfrm>
              <a:off x="5043190" y="3790855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YYYYYYYYYY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9753AE0A-37E5-E0B9-F35A-E411F296ED20}"/>
                </a:ext>
              </a:extLst>
            </p:cNvPr>
            <p:cNvSpPr txBox="1"/>
            <p:nvPr/>
          </p:nvSpPr>
          <p:spPr>
            <a:xfrm>
              <a:off x="5001201" y="4293405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86137120-2943-51EF-BDC0-FC219E7EF465}"/>
                </a:ext>
              </a:extLst>
            </p:cNvPr>
            <p:cNvSpPr txBox="1"/>
            <p:nvPr/>
          </p:nvSpPr>
          <p:spPr>
            <a:xfrm>
              <a:off x="5025737" y="4722240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3900BC17-0748-0B6C-4572-2E2C80113816}"/>
                </a:ext>
              </a:extLst>
            </p:cNvPr>
            <p:cNvSpPr txBox="1"/>
            <p:nvPr/>
          </p:nvSpPr>
          <p:spPr>
            <a:xfrm>
              <a:off x="5047855" y="3583440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E8D1EB82-4C46-5EFF-4597-A0F3043110F9}"/>
                </a:ext>
              </a:extLst>
            </p:cNvPr>
            <p:cNvSpPr txBox="1"/>
            <p:nvPr/>
          </p:nvSpPr>
          <p:spPr>
            <a:xfrm>
              <a:off x="5034198" y="4033386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80A402F2-32A4-F386-3DC8-DADE2B021885}"/>
                </a:ext>
              </a:extLst>
            </p:cNvPr>
            <p:cNvSpPr txBox="1"/>
            <p:nvPr/>
          </p:nvSpPr>
          <p:spPr>
            <a:xfrm>
              <a:off x="5001202" y="4481664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4DCBCBA3-355A-A45B-D6BA-03041DFD2599}"/>
                </a:ext>
              </a:extLst>
            </p:cNvPr>
            <p:cNvSpPr txBox="1"/>
            <p:nvPr/>
          </p:nvSpPr>
          <p:spPr>
            <a:xfrm>
              <a:off x="6481657" y="3367983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077E67A0-4B83-A47F-4B4A-63BAC930271C}"/>
                </a:ext>
              </a:extLst>
            </p:cNvPr>
            <p:cNvSpPr txBox="1"/>
            <p:nvPr/>
          </p:nvSpPr>
          <p:spPr>
            <a:xfrm>
              <a:off x="6481657" y="3809044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15F0D181-8544-015E-854D-5D0D311E1F7C}"/>
                </a:ext>
              </a:extLst>
            </p:cNvPr>
            <p:cNvSpPr txBox="1"/>
            <p:nvPr/>
          </p:nvSpPr>
          <p:spPr>
            <a:xfrm>
              <a:off x="6484770" y="4257708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4DAC564B-56C8-9C1B-1D4D-170320B56701}"/>
                </a:ext>
              </a:extLst>
            </p:cNvPr>
            <p:cNvSpPr txBox="1"/>
            <p:nvPr/>
          </p:nvSpPr>
          <p:spPr>
            <a:xfrm>
              <a:off x="6523303" y="4740588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xmlns="" id="{01CEF8D4-0E62-75D8-E115-C97BDCFBBE57}"/>
                </a:ext>
              </a:extLst>
            </p:cNvPr>
            <p:cNvSpPr txBox="1"/>
            <p:nvPr/>
          </p:nvSpPr>
          <p:spPr>
            <a:xfrm>
              <a:off x="6484761" y="3585700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xmlns="" id="{2ECAD354-5860-0331-D857-0F201898F9C1}"/>
                </a:ext>
              </a:extLst>
            </p:cNvPr>
            <p:cNvSpPr txBox="1"/>
            <p:nvPr/>
          </p:nvSpPr>
          <p:spPr>
            <a:xfrm>
              <a:off x="6497198" y="4018024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xmlns="" id="{B996B6E5-C401-FCB5-0D16-680559FEEBD7}"/>
                </a:ext>
              </a:extLst>
            </p:cNvPr>
            <p:cNvSpPr txBox="1"/>
            <p:nvPr/>
          </p:nvSpPr>
          <p:spPr>
            <a:xfrm>
              <a:off x="6515858" y="4493878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xmlns="" id="{10E19BAA-9A42-2762-FC52-20B79E091138}"/>
                </a:ext>
              </a:extLst>
            </p:cNvPr>
            <p:cNvSpPr txBox="1"/>
            <p:nvPr/>
          </p:nvSpPr>
          <p:spPr>
            <a:xfrm>
              <a:off x="3716689" y="3583200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AGO CANNULA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46F940D3-84B8-F581-6EA3-BA7C7E068846}"/>
                </a:ext>
              </a:extLst>
            </p:cNvPr>
            <p:cNvSpPr txBox="1"/>
            <p:nvPr/>
          </p:nvSpPr>
          <p:spPr>
            <a:xfrm>
              <a:off x="3665706" y="4025206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RISONANZA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xmlns="" id="{3A5AABC2-1CE5-9A0A-C9C2-9145361BB0B8}"/>
                </a:ext>
              </a:extLst>
            </p:cNvPr>
            <p:cNvSpPr txBox="1"/>
            <p:nvPr/>
          </p:nvSpPr>
          <p:spPr>
            <a:xfrm>
              <a:off x="3713577" y="4492210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AGO CANNULA</a:t>
              </a:r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8790314B-42C8-67E1-7F71-53F1CE9F689E}"/>
              </a:ext>
            </a:extLst>
          </p:cNvPr>
          <p:cNvSpPr/>
          <p:nvPr/>
        </p:nvSpPr>
        <p:spPr>
          <a:xfrm>
            <a:off x="11108267" y="2439000"/>
            <a:ext cx="457200" cy="29633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E31052-036A-9D7D-915E-C76716C5460E}"/>
              </a:ext>
            </a:extLst>
          </p:cNvPr>
          <p:cNvSpPr txBox="1"/>
          <p:nvPr/>
        </p:nvSpPr>
        <p:spPr>
          <a:xfrm>
            <a:off x="9951788" y="2439000"/>
            <a:ext cx="1073021" cy="36933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FILTRI</a:t>
            </a:r>
          </a:p>
        </p:txBody>
      </p:sp>
      <p:pic>
        <p:nvPicPr>
          <p:cNvPr id="19" name="Elemento grafico 18" descr="Gesto della mano con riempimento a tinta unita">
            <a:extLst>
              <a:ext uri="{FF2B5EF4-FFF2-40B4-BE49-F238E27FC236}">
                <a16:creationId xmlns:a16="http://schemas.microsoft.com/office/drawing/2014/main" xmlns="" id="{BCEEE6D5-1AED-032C-1CCC-451A56860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1743" y="2710867"/>
            <a:ext cx="774340" cy="77434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C767BF6D-7889-C3C1-C568-EDB0F3F49446}"/>
              </a:ext>
            </a:extLst>
          </p:cNvPr>
          <p:cNvSpPr txBox="1"/>
          <p:nvPr/>
        </p:nvSpPr>
        <p:spPr>
          <a:xfrm>
            <a:off x="1701800" y="203331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</a:rPr>
              <a:t>FILTRI PER LA RICERCA DELLE SEGNALAZIONI DI INCIDENTE</a:t>
            </a:r>
          </a:p>
        </p:txBody>
      </p:sp>
    </p:spTree>
    <p:extLst>
      <p:ext uri="{BB962C8B-B14F-4D97-AF65-F5344CB8AC3E}">
        <p14:creationId xmlns:p14="http://schemas.microsoft.com/office/powerpoint/2010/main" xmlns="" val="2232453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71B82FD-C563-4F87-9800-B2867B24C3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286"/>
          <a:stretch/>
        </p:blipFill>
        <p:spPr>
          <a:xfrm>
            <a:off x="0" y="846667"/>
            <a:ext cx="12192000" cy="534633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9E6898E-10F1-404B-AF76-0AFBCBE23D5D}"/>
              </a:ext>
            </a:extLst>
          </p:cNvPr>
          <p:cNvSpPr txBox="1"/>
          <p:nvPr/>
        </p:nvSpPr>
        <p:spPr>
          <a:xfrm>
            <a:off x="1701800" y="203331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</a:rPr>
              <a:t>FILTRI PER LA RICERCA DELLE SEGNALAZIONI DI INCIDENTE</a:t>
            </a:r>
          </a:p>
        </p:txBody>
      </p:sp>
      <p:pic>
        <p:nvPicPr>
          <p:cNvPr id="4" name="Elemento grafico 3" descr="Gesto della mano con riempimento a tinta unita">
            <a:extLst>
              <a:ext uri="{FF2B5EF4-FFF2-40B4-BE49-F238E27FC236}">
                <a16:creationId xmlns:a16="http://schemas.microsoft.com/office/drawing/2014/main" xmlns="" id="{F9AB0454-E6D0-B0D0-07CC-F6D1D2D47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3713" y="5862249"/>
            <a:ext cx="774340" cy="7743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EF8A82C-300A-642B-E536-173734BED602}"/>
              </a:ext>
            </a:extLst>
          </p:cNvPr>
          <p:cNvSpPr txBox="1"/>
          <p:nvPr/>
        </p:nvSpPr>
        <p:spPr>
          <a:xfrm>
            <a:off x="3398432" y="6064753"/>
            <a:ext cx="394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POSSIBILITÀ DI APPLICARE PIÙ FILTRI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0959F4EA-935C-4A7D-B2DB-26114F14F2B3}"/>
              </a:ext>
            </a:extLst>
          </p:cNvPr>
          <p:cNvSpPr/>
          <p:nvPr/>
        </p:nvSpPr>
        <p:spPr>
          <a:xfrm>
            <a:off x="59267" y="2633132"/>
            <a:ext cx="8415866" cy="49106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11E6F92F-31E9-4059-A866-07038B61D20C}"/>
              </a:ext>
            </a:extLst>
          </p:cNvPr>
          <p:cNvSpPr/>
          <p:nvPr/>
        </p:nvSpPr>
        <p:spPr>
          <a:xfrm>
            <a:off x="59267" y="3124200"/>
            <a:ext cx="8415866" cy="49106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63C2FAA-4F59-4EBB-8C1A-A53EAE5ACF59}"/>
              </a:ext>
            </a:extLst>
          </p:cNvPr>
          <p:cNvSpPr/>
          <p:nvPr/>
        </p:nvSpPr>
        <p:spPr>
          <a:xfrm>
            <a:off x="59267" y="3716867"/>
            <a:ext cx="1642533" cy="491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0B648FA9-EAC8-4739-97FF-C74C6830C15F}"/>
              </a:ext>
            </a:extLst>
          </p:cNvPr>
          <p:cNvSpPr/>
          <p:nvPr/>
        </p:nvSpPr>
        <p:spPr>
          <a:xfrm>
            <a:off x="5063067" y="3729206"/>
            <a:ext cx="1490133" cy="491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8A4BA813-E7CC-4520-9107-A7BD726E61E7}"/>
              </a:ext>
            </a:extLst>
          </p:cNvPr>
          <p:cNvSpPr/>
          <p:nvPr/>
        </p:nvSpPr>
        <p:spPr>
          <a:xfrm>
            <a:off x="59267" y="4207935"/>
            <a:ext cx="1642533" cy="491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E19AC81-080E-44BF-BD18-8A110B55204F}"/>
              </a:ext>
            </a:extLst>
          </p:cNvPr>
          <p:cNvSpPr/>
          <p:nvPr/>
        </p:nvSpPr>
        <p:spPr>
          <a:xfrm>
            <a:off x="4165600" y="4220274"/>
            <a:ext cx="1642533" cy="491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425AB6D7-1846-4BA8-8531-166111B19B7B}"/>
              </a:ext>
            </a:extLst>
          </p:cNvPr>
          <p:cNvSpPr/>
          <p:nvPr/>
        </p:nvSpPr>
        <p:spPr>
          <a:xfrm>
            <a:off x="8178800" y="4220274"/>
            <a:ext cx="1642533" cy="491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D303832-B986-4B5B-910B-B694B5C3E5FC}"/>
              </a:ext>
            </a:extLst>
          </p:cNvPr>
          <p:cNvSpPr/>
          <p:nvPr/>
        </p:nvSpPr>
        <p:spPr>
          <a:xfrm>
            <a:off x="10049934" y="3716867"/>
            <a:ext cx="2006599" cy="491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AD5622DA-225B-44F6-8773-B1964E7851B6}"/>
              </a:ext>
            </a:extLst>
          </p:cNvPr>
          <p:cNvSpPr/>
          <p:nvPr/>
        </p:nvSpPr>
        <p:spPr>
          <a:xfrm>
            <a:off x="4165600" y="4699003"/>
            <a:ext cx="1642533" cy="491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91AD1477-4110-4DE3-B10C-1FFE3366060B}"/>
              </a:ext>
            </a:extLst>
          </p:cNvPr>
          <p:cNvSpPr/>
          <p:nvPr/>
        </p:nvSpPr>
        <p:spPr>
          <a:xfrm>
            <a:off x="143933" y="1354668"/>
            <a:ext cx="1964267" cy="5926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 descr="Gesto della mano con riempimento a tinta unita">
            <a:extLst>
              <a:ext uri="{FF2B5EF4-FFF2-40B4-BE49-F238E27FC236}">
                <a16:creationId xmlns:a16="http://schemas.microsoft.com/office/drawing/2014/main" xmlns="" id="{C6C46B66-EA8E-436A-A42F-325CFE29A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9143" y="1651001"/>
            <a:ext cx="774340" cy="7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0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>
            <a:extLst>
              <a:ext uri="{FF2B5EF4-FFF2-40B4-BE49-F238E27FC236}">
                <a16:creationId xmlns:a16="http://schemas.microsoft.com/office/drawing/2014/main" xmlns="" id="{74D4AE74-9606-03BC-19AC-5ED5E2299C9F}"/>
              </a:ext>
            </a:extLst>
          </p:cNvPr>
          <p:cNvGrpSpPr/>
          <p:nvPr/>
        </p:nvGrpSpPr>
        <p:grpSpPr>
          <a:xfrm>
            <a:off x="0" y="1040563"/>
            <a:ext cx="12192000" cy="3479746"/>
            <a:chOff x="0" y="1040563"/>
            <a:chExt cx="12192000" cy="3479746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xmlns="" id="{D5F75544-3C67-87F8-B1EA-3372B8EDC8EA}"/>
                </a:ext>
              </a:extLst>
            </p:cNvPr>
            <p:cNvGrpSpPr/>
            <p:nvPr/>
          </p:nvGrpSpPr>
          <p:grpSpPr>
            <a:xfrm>
              <a:off x="0" y="1040563"/>
              <a:ext cx="12192000" cy="3479746"/>
              <a:chOff x="0" y="1040563"/>
              <a:chExt cx="12192000" cy="3479746"/>
            </a:xfrm>
          </p:grpSpPr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xmlns="" id="{9061E785-6A25-4ACC-793B-46BE86F5378D}"/>
                  </a:ext>
                </a:extLst>
              </p:cNvPr>
              <p:cNvGrpSpPr/>
              <p:nvPr/>
            </p:nvGrpSpPr>
            <p:grpSpPr>
              <a:xfrm>
                <a:off x="0" y="1040563"/>
                <a:ext cx="12192000" cy="3479746"/>
                <a:chOff x="0" y="1040563"/>
                <a:chExt cx="12192000" cy="3479746"/>
              </a:xfrm>
            </p:grpSpPr>
            <p:pic>
              <p:nvPicPr>
                <p:cNvPr id="10" name="Immagine 9">
                  <a:extLst>
                    <a:ext uri="{FF2B5EF4-FFF2-40B4-BE49-F238E27FC236}">
                      <a16:creationId xmlns:a16="http://schemas.microsoft.com/office/drawing/2014/main" xmlns="" id="{B011EDDC-7E3F-527A-01C9-C1473F57C0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t="9868"/>
                <a:stretch/>
              </p:blipFill>
              <p:spPr>
                <a:xfrm>
                  <a:off x="0" y="1040563"/>
                  <a:ext cx="12192000" cy="3479746"/>
                </a:xfrm>
                <a:prstGeom prst="rect">
                  <a:avLst/>
                </a:prstGeom>
              </p:spPr>
            </p:pic>
            <p:pic>
              <p:nvPicPr>
                <p:cNvPr id="11" name="Immagine 10">
                  <a:extLst>
                    <a:ext uri="{FF2B5EF4-FFF2-40B4-BE49-F238E27FC236}">
                      <a16:creationId xmlns:a16="http://schemas.microsoft.com/office/drawing/2014/main" xmlns="" id="{67924A51-70C2-670C-B505-B4836A0B0B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l="53877" t="51609" r="33266" b="28573"/>
                <a:stretch>
                  <a:fillRect/>
                </a:stretch>
              </p:blipFill>
              <p:spPr>
                <a:xfrm>
                  <a:off x="6559419" y="3573626"/>
                  <a:ext cx="1567543" cy="765110"/>
                </a:xfrm>
                <a:prstGeom prst="rect">
                  <a:avLst/>
                </a:prstGeom>
              </p:spPr>
            </p:pic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xmlns="" id="{25667C2C-3B16-54B6-E844-8C8540B607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l="53877" t="58985" r="33266" b="34731"/>
                <a:stretch>
                  <a:fillRect/>
                </a:stretch>
              </p:blipFill>
              <p:spPr>
                <a:xfrm>
                  <a:off x="6559418" y="3386811"/>
                  <a:ext cx="1567543" cy="242597"/>
                </a:xfrm>
                <a:prstGeom prst="rect">
                  <a:avLst/>
                </a:prstGeom>
              </p:spPr>
            </p:pic>
          </p:grpSp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xmlns="" id="{87FFE354-4ADB-AB9B-E514-F26AB5DBE4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71151" t="72400" r="26158" b="17080"/>
              <a:stretch>
                <a:fillRect/>
              </a:stretch>
            </p:blipFill>
            <p:spPr>
              <a:xfrm>
                <a:off x="8060286" y="3457575"/>
                <a:ext cx="328083" cy="406152"/>
              </a:xfrm>
              <a:prstGeom prst="rect">
                <a:avLst/>
              </a:prstGeom>
            </p:spPr>
          </p:pic>
        </p:grp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xmlns="" id="{072498AF-B2D3-AB39-4DDD-47350DAC46B8}"/>
                </a:ext>
              </a:extLst>
            </p:cNvPr>
            <p:cNvSpPr txBox="1"/>
            <p:nvPr/>
          </p:nvSpPr>
          <p:spPr>
            <a:xfrm>
              <a:off x="3694923" y="2720429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D1D095E2-2384-77DB-83E0-45ED1606B739}"/>
                </a:ext>
              </a:extLst>
            </p:cNvPr>
            <p:cNvSpPr txBox="1"/>
            <p:nvPr/>
          </p:nvSpPr>
          <p:spPr>
            <a:xfrm>
              <a:off x="3741570" y="3187628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41B251B7-D743-93DC-16D0-7F8FE9264B15}"/>
                </a:ext>
              </a:extLst>
            </p:cNvPr>
            <p:cNvSpPr txBox="1"/>
            <p:nvPr/>
          </p:nvSpPr>
          <p:spPr>
            <a:xfrm>
              <a:off x="3732239" y="3634718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14868753-DA26-05F1-FE5B-54164C4A9F35}"/>
                </a:ext>
              </a:extLst>
            </p:cNvPr>
            <p:cNvSpPr txBox="1"/>
            <p:nvPr/>
          </p:nvSpPr>
          <p:spPr>
            <a:xfrm>
              <a:off x="3694915" y="4092032"/>
              <a:ext cx="1306286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VENTILATORE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4897EDA3-11AF-9B40-0C35-AA9DA4DBA6C6}"/>
                </a:ext>
              </a:extLst>
            </p:cNvPr>
            <p:cNvSpPr txBox="1"/>
            <p:nvPr/>
          </p:nvSpPr>
          <p:spPr>
            <a:xfrm>
              <a:off x="5047855" y="2730484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DF2EB782-A78D-99BB-3E1B-A254A3675AB7}"/>
                </a:ext>
              </a:extLst>
            </p:cNvPr>
            <p:cNvSpPr txBox="1"/>
            <p:nvPr/>
          </p:nvSpPr>
          <p:spPr>
            <a:xfrm>
              <a:off x="5043190" y="3164463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YYYYYYYYYY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34D6399D-1F60-B4E2-CA12-675A519204D4}"/>
                </a:ext>
              </a:extLst>
            </p:cNvPr>
            <p:cNvSpPr txBox="1"/>
            <p:nvPr/>
          </p:nvSpPr>
          <p:spPr>
            <a:xfrm>
              <a:off x="5001201" y="3667013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xmlns="" id="{4BE528DC-0646-AB2C-D19F-FC0C20AA13FA}"/>
                </a:ext>
              </a:extLst>
            </p:cNvPr>
            <p:cNvSpPr txBox="1"/>
            <p:nvPr/>
          </p:nvSpPr>
          <p:spPr>
            <a:xfrm>
              <a:off x="5025737" y="4095848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722BDB76-2CB2-FD8B-A517-EB4C4AD7BC79}"/>
                </a:ext>
              </a:extLst>
            </p:cNvPr>
            <p:cNvSpPr txBox="1"/>
            <p:nvPr/>
          </p:nvSpPr>
          <p:spPr>
            <a:xfrm>
              <a:off x="5047855" y="2957048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3DEF08D1-B6D9-1737-2350-000BDAD2F9E5}"/>
                </a:ext>
              </a:extLst>
            </p:cNvPr>
            <p:cNvSpPr txBox="1"/>
            <p:nvPr/>
          </p:nvSpPr>
          <p:spPr>
            <a:xfrm>
              <a:off x="5034198" y="3406994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BCAD4AC2-F424-C403-4B2C-D2FD4F1EEDE1}"/>
                </a:ext>
              </a:extLst>
            </p:cNvPr>
            <p:cNvSpPr txBox="1"/>
            <p:nvPr/>
          </p:nvSpPr>
          <p:spPr>
            <a:xfrm>
              <a:off x="5001202" y="3855272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XXXXXXX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C3C51E92-78DB-FC3C-013A-348CC8A8C769}"/>
                </a:ext>
              </a:extLst>
            </p:cNvPr>
            <p:cNvSpPr txBox="1"/>
            <p:nvPr/>
          </p:nvSpPr>
          <p:spPr>
            <a:xfrm>
              <a:off x="6481657" y="2741591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F8F02A9F-D7F0-A8DC-5647-787A1D259D41}"/>
                </a:ext>
              </a:extLst>
            </p:cNvPr>
            <p:cNvSpPr txBox="1"/>
            <p:nvPr/>
          </p:nvSpPr>
          <p:spPr>
            <a:xfrm>
              <a:off x="6481657" y="3182652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4984D831-5CB7-8E0F-2A40-CF0024B200C0}"/>
                </a:ext>
              </a:extLst>
            </p:cNvPr>
            <p:cNvSpPr txBox="1"/>
            <p:nvPr/>
          </p:nvSpPr>
          <p:spPr>
            <a:xfrm>
              <a:off x="6484770" y="3631316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94BB3AFF-38EC-654D-D71F-A3FEA1DA91A6}"/>
                </a:ext>
              </a:extLst>
            </p:cNvPr>
            <p:cNvSpPr txBox="1"/>
            <p:nvPr/>
          </p:nvSpPr>
          <p:spPr>
            <a:xfrm>
              <a:off x="6523303" y="4114196"/>
              <a:ext cx="1085467" cy="200055"/>
            </a:xfrm>
            <a:prstGeom prst="rect">
              <a:avLst/>
            </a:prstGeom>
            <a:solidFill>
              <a:srgbClr val="E6F0FB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8AA3B992-5784-B795-A817-EA939FB8CBF1}"/>
                </a:ext>
              </a:extLst>
            </p:cNvPr>
            <p:cNvSpPr txBox="1"/>
            <p:nvPr/>
          </p:nvSpPr>
          <p:spPr>
            <a:xfrm>
              <a:off x="6484761" y="2959308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B8574CD0-9714-CEBF-9377-6016B23B8BD2}"/>
                </a:ext>
              </a:extLst>
            </p:cNvPr>
            <p:cNvSpPr txBox="1"/>
            <p:nvPr/>
          </p:nvSpPr>
          <p:spPr>
            <a:xfrm>
              <a:off x="6497198" y="3391632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xmlns="" id="{F1ED44AB-5B27-898B-6108-754AC775DCC2}"/>
                </a:ext>
              </a:extLst>
            </p:cNvPr>
            <p:cNvSpPr txBox="1"/>
            <p:nvPr/>
          </p:nvSpPr>
          <p:spPr>
            <a:xfrm>
              <a:off x="6515858" y="3867486"/>
              <a:ext cx="1085467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OSPEDALE XXX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xmlns="" id="{B6C8DDAA-102D-8432-6237-C32E24932BE3}"/>
                </a:ext>
              </a:extLst>
            </p:cNvPr>
            <p:cNvSpPr txBox="1"/>
            <p:nvPr/>
          </p:nvSpPr>
          <p:spPr>
            <a:xfrm>
              <a:off x="3716689" y="2956808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AGO CANNULA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xmlns="" id="{30BFAFAF-E941-437F-EE22-53AD1B1EDA5A}"/>
                </a:ext>
              </a:extLst>
            </p:cNvPr>
            <p:cNvSpPr txBox="1"/>
            <p:nvPr/>
          </p:nvSpPr>
          <p:spPr>
            <a:xfrm>
              <a:off x="3665706" y="3398814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RISONANZA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xmlns="" id="{5299FA20-C54A-2253-791A-6C597AD65F6A}"/>
                </a:ext>
              </a:extLst>
            </p:cNvPr>
            <p:cNvSpPr txBox="1"/>
            <p:nvPr/>
          </p:nvSpPr>
          <p:spPr>
            <a:xfrm>
              <a:off x="3713577" y="3865818"/>
              <a:ext cx="1306286" cy="2000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AGO CANNULA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69A254D-4FD0-6706-9C37-86DA0355ABFB}"/>
              </a:ext>
            </a:extLst>
          </p:cNvPr>
          <p:cNvSpPr txBox="1"/>
          <p:nvPr/>
        </p:nvSpPr>
        <p:spPr>
          <a:xfrm>
            <a:off x="1800811" y="363785"/>
            <a:ext cx="829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DETTAGLIO DELLA TABELLA SEGNALAZIONI</a:t>
            </a: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xmlns="" id="{93B93CA5-4B03-6A70-5524-67EA291EDF4F}"/>
              </a:ext>
            </a:extLst>
          </p:cNvPr>
          <p:cNvSpPr/>
          <p:nvPr/>
        </p:nvSpPr>
        <p:spPr>
          <a:xfrm rot="5400000">
            <a:off x="5742990" y="-1670155"/>
            <a:ext cx="587829" cy="120738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D585738C-6789-B37C-0014-2D4F51049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9049046"/>
              </p:ext>
            </p:extLst>
          </p:nvPr>
        </p:nvGraphicFramePr>
        <p:xfrm>
          <a:off x="-2" y="5087692"/>
          <a:ext cx="12191994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35">
                  <a:extLst>
                    <a:ext uri="{9D8B030D-6E8A-4147-A177-3AD203B41FA5}">
                      <a16:colId xmlns:a16="http://schemas.microsoft.com/office/drawing/2014/main" xmlns="" val="2539894936"/>
                    </a:ext>
                  </a:extLst>
                </a:gridCol>
                <a:gridCol w="516467">
                  <a:extLst>
                    <a:ext uri="{9D8B030D-6E8A-4147-A177-3AD203B41FA5}">
                      <a16:colId xmlns:a16="http://schemas.microsoft.com/office/drawing/2014/main" xmlns="" val="371778361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1659106025"/>
                    </a:ext>
                  </a:extLst>
                </a:gridCol>
                <a:gridCol w="871214">
                  <a:extLst>
                    <a:ext uri="{9D8B030D-6E8A-4147-A177-3AD203B41FA5}">
                      <a16:colId xmlns:a16="http://schemas.microsoft.com/office/drawing/2014/main" xmlns="" val="381843653"/>
                    </a:ext>
                  </a:extLst>
                </a:gridCol>
                <a:gridCol w="1089066">
                  <a:extLst>
                    <a:ext uri="{9D8B030D-6E8A-4147-A177-3AD203B41FA5}">
                      <a16:colId xmlns:a16="http://schemas.microsoft.com/office/drawing/2014/main" xmlns="" val="2865565739"/>
                    </a:ext>
                  </a:extLst>
                </a:gridCol>
                <a:gridCol w="655920">
                  <a:extLst>
                    <a:ext uri="{9D8B030D-6E8A-4147-A177-3AD203B41FA5}">
                      <a16:colId xmlns:a16="http://schemas.microsoft.com/office/drawing/2014/main" xmlns="" val="609244000"/>
                    </a:ext>
                  </a:extLst>
                </a:gridCol>
                <a:gridCol w="778432">
                  <a:extLst>
                    <a:ext uri="{9D8B030D-6E8A-4147-A177-3AD203B41FA5}">
                      <a16:colId xmlns:a16="http://schemas.microsoft.com/office/drawing/2014/main" xmlns="" val="3760947527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119481233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2761655367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829046549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2165434855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3550887211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599061506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1529701867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2505334152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621641115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xmlns="" val="2651811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CND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EMDN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GRAVITA’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CLASSIFICAZIONE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DATA 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DISPOSITIVO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FABBRICANTE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PROVINCIA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LUOGO INCIDENTE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UDI-DI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RF INIZIALE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RF FINALE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STATO VALIDAZIONE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TERMINE VALIDAZIONE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20737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1514063-593D-C83D-53C2-B0E5610184F0}"/>
              </a:ext>
            </a:extLst>
          </p:cNvPr>
          <p:cNvSpPr txBox="1"/>
          <p:nvPr/>
        </p:nvSpPr>
        <p:spPr>
          <a:xfrm>
            <a:off x="3461657" y="4660666"/>
            <a:ext cx="56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DETTAGLIO DELLA TABELLA CHE VIENE VISUALIZZATA</a:t>
            </a:r>
          </a:p>
        </p:txBody>
      </p:sp>
    </p:spTree>
    <p:extLst>
      <p:ext uri="{BB962C8B-B14F-4D97-AF65-F5344CB8AC3E}">
        <p14:creationId xmlns:p14="http://schemas.microsoft.com/office/powerpoint/2010/main" xmlns="" val="46126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FBB22E4-E9D7-41BC-9E9D-B84C52417A48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CECC1C8D-4033-4C77-9F2A-822E3BAD4B21}"/>
              </a:ext>
            </a:extLst>
          </p:cNvPr>
          <p:cNvGrpSpPr/>
          <p:nvPr/>
        </p:nvGrpSpPr>
        <p:grpSpPr>
          <a:xfrm>
            <a:off x="740200" y="645390"/>
            <a:ext cx="10711600" cy="5992477"/>
            <a:chOff x="655534" y="687723"/>
            <a:chExt cx="10711600" cy="599247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4CD680F8-CFA0-4E94-98A7-D907065FA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7706"/>
            <a:stretch/>
          </p:blipFill>
          <p:spPr>
            <a:xfrm>
              <a:off x="655534" y="687723"/>
              <a:ext cx="10711600" cy="5992477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A768C5FC-5344-4518-A2D6-CE9793CAF2CC}"/>
                </a:ext>
              </a:extLst>
            </p:cNvPr>
            <p:cNvSpPr/>
            <p:nvPr/>
          </p:nvSpPr>
          <p:spPr>
            <a:xfrm>
              <a:off x="787400" y="3429000"/>
              <a:ext cx="1693333" cy="448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A61B8EA-981B-0896-1DF3-FA731171C9B9}"/>
              </a:ext>
            </a:extLst>
          </p:cNvPr>
          <p:cNvSpPr txBox="1"/>
          <p:nvPr/>
        </p:nvSpPr>
        <p:spPr>
          <a:xfrm>
            <a:off x="7595118" y="5178492"/>
            <a:ext cx="299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della segnalazione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419288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D6B7DFE-2776-4E1E-86E9-1C2A34DCE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148"/>
          <a:stretch/>
        </p:blipFill>
        <p:spPr>
          <a:xfrm>
            <a:off x="0" y="1481667"/>
            <a:ext cx="12192000" cy="48236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1DEFDCD-E2FE-492E-9032-347CC08FA08F}"/>
              </a:ext>
            </a:extLst>
          </p:cNvPr>
          <p:cNvSpPr txBox="1"/>
          <p:nvPr/>
        </p:nvSpPr>
        <p:spPr>
          <a:xfrm>
            <a:off x="1896532" y="249382"/>
            <a:ext cx="857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/>
                </a:solidFill>
              </a:rPr>
              <a:t>LISTA SEGNALAZIONI DI INCIDENTE VALIDATE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D3269007-09AA-8E70-2EB5-933BB77E81DE}"/>
              </a:ext>
            </a:extLst>
          </p:cNvPr>
          <p:cNvSpPr/>
          <p:nvPr/>
        </p:nvSpPr>
        <p:spPr>
          <a:xfrm>
            <a:off x="1075955" y="3135086"/>
            <a:ext cx="820577" cy="29391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 descr="Gesto della mano con riempimento a tinta unita">
            <a:extLst>
              <a:ext uri="{FF2B5EF4-FFF2-40B4-BE49-F238E27FC236}">
                <a16:creationId xmlns:a16="http://schemas.microsoft.com/office/drawing/2014/main" xmlns="" id="{56F2B29F-7AE3-75FF-4669-782804FEE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02597">
            <a:off x="1518576" y="2415496"/>
            <a:ext cx="958691" cy="958691"/>
          </a:xfrm>
          <a:prstGeom prst="rect">
            <a:avLst/>
          </a:prstGeom>
        </p:spPr>
      </p:pic>
      <p:pic>
        <p:nvPicPr>
          <p:cNvPr id="7" name="Elemento grafico 6" descr="Gesto della mano con riempimento a tinta unita">
            <a:extLst>
              <a:ext uri="{FF2B5EF4-FFF2-40B4-BE49-F238E27FC236}">
                <a16:creationId xmlns:a16="http://schemas.microsoft.com/office/drawing/2014/main" xmlns="" id="{E89B7E02-ED2C-4243-BC3D-EDA459263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5273" y="4339492"/>
            <a:ext cx="775395" cy="7753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2EF879E-5730-FECD-5B92-A9F8C24DF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066" t="76658" r="52653" b="7800"/>
          <a:stretch>
            <a:fillRect/>
          </a:stretch>
        </p:blipFill>
        <p:spPr>
          <a:xfrm>
            <a:off x="5103844" y="4069857"/>
            <a:ext cx="643813" cy="8940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09172A9-F68E-E9EB-A7BF-E92FBC032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066" t="76658" r="52985" b="16127"/>
          <a:stretch>
            <a:fillRect/>
          </a:stretch>
        </p:blipFill>
        <p:spPr>
          <a:xfrm>
            <a:off x="5144276" y="5890225"/>
            <a:ext cx="603381" cy="4150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391D7F3-F164-5BFC-31FA-8F41B43C0E65}"/>
              </a:ext>
            </a:extLst>
          </p:cNvPr>
          <p:cNvSpPr txBox="1"/>
          <p:nvPr/>
        </p:nvSpPr>
        <p:spPr>
          <a:xfrm>
            <a:off x="5707226" y="5899556"/>
            <a:ext cx="737119" cy="307777"/>
          </a:xfrm>
          <a:prstGeom prst="rect">
            <a:avLst/>
          </a:prstGeom>
          <a:solidFill>
            <a:srgbClr val="E6F0F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xxxx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0A249F42-0A69-CD75-1281-DD9FB94AD940}"/>
              </a:ext>
            </a:extLst>
          </p:cNvPr>
          <p:cNvSpPr txBox="1"/>
          <p:nvPr/>
        </p:nvSpPr>
        <p:spPr>
          <a:xfrm>
            <a:off x="5747657" y="5433225"/>
            <a:ext cx="73711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xxxx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AC0D5B3-9E2C-F69B-B5A5-C4295DBFA3D4}"/>
              </a:ext>
            </a:extLst>
          </p:cNvPr>
          <p:cNvSpPr txBox="1"/>
          <p:nvPr/>
        </p:nvSpPr>
        <p:spPr>
          <a:xfrm>
            <a:off x="3837990" y="4109606"/>
            <a:ext cx="643813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90D4941-D363-8CCF-EE17-71B284A64606}"/>
              </a:ext>
            </a:extLst>
          </p:cNvPr>
          <p:cNvSpPr txBox="1"/>
          <p:nvPr/>
        </p:nvSpPr>
        <p:spPr>
          <a:xfrm>
            <a:off x="4220542" y="1012326"/>
            <a:ext cx="130628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 CANNULA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DFF180C-F827-3BE6-B27A-6C9A4FB6F410}"/>
              </a:ext>
            </a:extLst>
          </p:cNvPr>
          <p:cNvSpPr txBox="1"/>
          <p:nvPr/>
        </p:nvSpPr>
        <p:spPr>
          <a:xfrm>
            <a:off x="4500463" y="4109606"/>
            <a:ext cx="643813" cy="415498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XXXXXXX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C42129-0BC6-C790-2769-4545C6CEC4F9}"/>
              </a:ext>
            </a:extLst>
          </p:cNvPr>
          <p:cNvSpPr txBox="1"/>
          <p:nvPr/>
        </p:nvSpPr>
        <p:spPr>
          <a:xfrm>
            <a:off x="3757125" y="5053554"/>
            <a:ext cx="643813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3090DB0-60EC-805E-E365-C351F3E2C624}"/>
              </a:ext>
            </a:extLst>
          </p:cNvPr>
          <p:cNvSpPr txBox="1"/>
          <p:nvPr/>
        </p:nvSpPr>
        <p:spPr>
          <a:xfrm>
            <a:off x="3757125" y="5889630"/>
            <a:ext cx="643813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ECG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22044302-7001-0C9B-7264-DC9CEAE93ECB}"/>
              </a:ext>
            </a:extLst>
          </p:cNvPr>
          <p:cNvSpPr txBox="1"/>
          <p:nvPr/>
        </p:nvSpPr>
        <p:spPr>
          <a:xfrm>
            <a:off x="3757124" y="5433225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6B7BE127-0436-66CD-6E40-90D034ECBD22}"/>
              </a:ext>
            </a:extLst>
          </p:cNvPr>
          <p:cNvSpPr txBox="1"/>
          <p:nvPr/>
        </p:nvSpPr>
        <p:spPr>
          <a:xfrm>
            <a:off x="3774228" y="4545829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162771A-9FE1-3F2E-7558-2C012F754C97}"/>
              </a:ext>
            </a:extLst>
          </p:cNvPr>
          <p:cNvSpPr txBox="1"/>
          <p:nvPr/>
        </p:nvSpPr>
        <p:spPr>
          <a:xfrm>
            <a:off x="4491131" y="4990805"/>
            <a:ext cx="643813" cy="415498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XXXXXXX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A3A4E4F9-0A28-63EC-614E-12B5834A1B41}"/>
              </a:ext>
            </a:extLst>
          </p:cNvPr>
          <p:cNvSpPr txBox="1"/>
          <p:nvPr/>
        </p:nvSpPr>
        <p:spPr>
          <a:xfrm>
            <a:off x="4447588" y="5863739"/>
            <a:ext cx="643813" cy="415498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XXXXXXX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D620583F-B4DA-4846-1C90-564B6D0C3CCD}"/>
              </a:ext>
            </a:extLst>
          </p:cNvPr>
          <p:cNvSpPr txBox="1"/>
          <p:nvPr/>
        </p:nvSpPr>
        <p:spPr>
          <a:xfrm>
            <a:off x="4494240" y="4544412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ZZZZZZZ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EDEC59D-3F25-9EEA-9FA2-0AB36EE755B4}"/>
              </a:ext>
            </a:extLst>
          </p:cNvPr>
          <p:cNvSpPr txBox="1"/>
          <p:nvPr/>
        </p:nvSpPr>
        <p:spPr>
          <a:xfrm>
            <a:off x="4491130" y="5445406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YYYYYYY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41111A47-5A3F-6490-B99D-B2782F7A0691}"/>
              </a:ext>
            </a:extLst>
          </p:cNvPr>
          <p:cNvSpPr txBox="1"/>
          <p:nvPr/>
        </p:nvSpPr>
        <p:spPr>
          <a:xfrm>
            <a:off x="5687006" y="4537132"/>
            <a:ext cx="797770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PRESIDIO OSPEDALIERO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A9AE79BD-9503-0E71-99FE-B53D18BC6B8F}"/>
              </a:ext>
            </a:extLst>
          </p:cNvPr>
          <p:cNvSpPr txBox="1"/>
          <p:nvPr/>
        </p:nvSpPr>
        <p:spPr>
          <a:xfrm>
            <a:off x="5717331" y="4080132"/>
            <a:ext cx="737119" cy="338554"/>
          </a:xfrm>
          <a:prstGeom prst="rect">
            <a:avLst/>
          </a:prstGeom>
          <a:solidFill>
            <a:srgbClr val="E6F0F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</a:t>
            </a:r>
          </a:p>
          <a:p>
            <a:endParaRPr lang="it-IT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617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7464613-2E6F-4B8A-91CD-03F2241DAE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212" y="426590"/>
            <a:ext cx="7780110" cy="5871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04A89B5-682F-4158-BFF9-8DE3D5607873}"/>
              </a:ext>
            </a:extLst>
          </p:cNvPr>
          <p:cNvSpPr/>
          <p:nvPr/>
        </p:nvSpPr>
        <p:spPr>
          <a:xfrm>
            <a:off x="1684867" y="5113863"/>
            <a:ext cx="6908800" cy="141393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B89A6AE7-759E-411D-8AE5-D57AAFF824FF}"/>
              </a:ext>
            </a:extLst>
          </p:cNvPr>
          <p:cNvSpPr/>
          <p:nvPr/>
        </p:nvSpPr>
        <p:spPr>
          <a:xfrm>
            <a:off x="1684867" y="3640667"/>
            <a:ext cx="6908800" cy="141393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C6E2454-EF11-5BDF-0DF7-827561440EC2}"/>
              </a:ext>
            </a:extLst>
          </p:cNvPr>
          <p:cNvSpPr txBox="1"/>
          <p:nvPr/>
        </p:nvSpPr>
        <p:spPr>
          <a:xfrm>
            <a:off x="1924524" y="0"/>
            <a:ext cx="857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/>
                </a:solidFill>
              </a:rPr>
              <a:t>DETTAGLIO SEGNALAZIONI DI INCIDENTE VALIDATE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014AB9A-F979-4B47-02DC-62D12821033D}"/>
              </a:ext>
            </a:extLst>
          </p:cNvPr>
          <p:cNvSpPr txBox="1"/>
          <p:nvPr/>
        </p:nvSpPr>
        <p:spPr>
          <a:xfrm>
            <a:off x="8836089" y="3164779"/>
            <a:ext cx="3161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CLICCANDO SU CIASCUN RAPPORTO VIENE SCARICATO :</a:t>
            </a:r>
          </a:p>
          <a:p>
            <a:endParaRPr lang="it-IT" b="1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6"/>
                </a:solidFill>
              </a:rPr>
              <a:t>IL PDF DEL RAPPORTO OPERATORE SANITARIO</a:t>
            </a:r>
          </a:p>
          <a:p>
            <a:endParaRPr lang="it-IT" b="1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accent6"/>
                </a:solidFill>
              </a:rPr>
              <a:t>L’ESTRATTO DEL MIR FORM DISPONIBILE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E14E6AF-4087-436C-193F-964681BB74AB}"/>
              </a:ext>
            </a:extLst>
          </p:cNvPr>
          <p:cNvSpPr txBox="1"/>
          <p:nvPr/>
        </p:nvSpPr>
        <p:spPr>
          <a:xfrm>
            <a:off x="3130484" y="2802900"/>
            <a:ext cx="130628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 CANNULA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255D275-759F-0BAA-4943-17B13A6033EF}"/>
              </a:ext>
            </a:extLst>
          </p:cNvPr>
          <p:cNvSpPr txBox="1"/>
          <p:nvPr/>
        </p:nvSpPr>
        <p:spPr>
          <a:xfrm>
            <a:off x="4087270" y="2802900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OSPESDALE XXXX</a:t>
            </a:r>
          </a:p>
        </p:txBody>
      </p:sp>
    </p:spTree>
    <p:extLst>
      <p:ext uri="{BB962C8B-B14F-4D97-AF65-F5344CB8AC3E}">
        <p14:creationId xmlns:p14="http://schemas.microsoft.com/office/powerpoint/2010/main" xmlns="" val="2193175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74260D7-94AF-4DBE-ACDC-5BDF76380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000"/>
          <a:stretch/>
        </p:blipFill>
        <p:spPr>
          <a:xfrm>
            <a:off x="0" y="867572"/>
            <a:ext cx="12192000" cy="325946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02B3BE8-AA9B-4932-89DF-3470EF1EFEE5}"/>
              </a:ext>
            </a:extLst>
          </p:cNvPr>
          <p:cNvSpPr txBox="1"/>
          <p:nvPr/>
        </p:nvSpPr>
        <p:spPr>
          <a:xfrm>
            <a:off x="1896533" y="321886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LISTA SEGNALAZIONI DI INCIDENTE DA VALIDARE</a:t>
            </a:r>
          </a:p>
        </p:txBody>
      </p:sp>
      <p:pic>
        <p:nvPicPr>
          <p:cNvPr id="4" name="Elemento grafico 3" descr="Gesto della mano con riempimento a tinta unita">
            <a:extLst>
              <a:ext uri="{FF2B5EF4-FFF2-40B4-BE49-F238E27FC236}">
                <a16:creationId xmlns:a16="http://schemas.microsoft.com/office/drawing/2014/main" xmlns="" id="{C72F8712-5ADC-0186-9477-2309AA331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02597">
            <a:off x="2535613" y="1622392"/>
            <a:ext cx="958691" cy="95869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xmlns="" id="{60C6DACB-D4A5-AE82-09C6-F3321D47614D}"/>
              </a:ext>
            </a:extLst>
          </p:cNvPr>
          <p:cNvSpPr/>
          <p:nvPr/>
        </p:nvSpPr>
        <p:spPr>
          <a:xfrm>
            <a:off x="1950004" y="2402632"/>
            <a:ext cx="820577" cy="29391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EE8A6D4-2DED-90E3-C0DD-8E460893D296}"/>
              </a:ext>
            </a:extLst>
          </p:cNvPr>
          <p:cNvSpPr txBox="1"/>
          <p:nvPr/>
        </p:nvSpPr>
        <p:spPr>
          <a:xfrm>
            <a:off x="1354667" y="5417537"/>
            <a:ext cx="10211807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NB: LA COLONNA «TERMINE DELLA VALIDAZIONE» INDICA ENTRO QUANTO DEVE ESSERE VALIDATA UNA SEGNALAZIONE DI INCIDENTE GRAVE (3 giorni lavorativi). PER GLI INCIDENTI DIVERSI DA GRAVI LA CASELLA RIMANE VUOTA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1E34198B-D049-CE04-7D59-4FE837745270}"/>
              </a:ext>
            </a:extLst>
          </p:cNvPr>
          <p:cNvGrpSpPr/>
          <p:nvPr/>
        </p:nvGrpSpPr>
        <p:grpSpPr>
          <a:xfrm>
            <a:off x="0" y="3077652"/>
            <a:ext cx="12192000" cy="1880949"/>
            <a:chOff x="0" y="2457787"/>
            <a:chExt cx="12192000" cy="1880949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xmlns="" id="{2C01AD71-2D81-E30A-410C-ECD9C79F38D3}"/>
                </a:ext>
              </a:extLst>
            </p:cNvPr>
            <p:cNvGrpSpPr/>
            <p:nvPr/>
          </p:nvGrpSpPr>
          <p:grpSpPr>
            <a:xfrm>
              <a:off x="0" y="2457787"/>
              <a:ext cx="12192000" cy="1880949"/>
              <a:chOff x="0" y="2457787"/>
              <a:chExt cx="12192000" cy="1880949"/>
            </a:xfrm>
          </p:grpSpPr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xmlns="" id="{938475AF-441F-D712-524C-683CAA3915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t="46577" b="4702"/>
              <a:stretch>
                <a:fillRect/>
              </a:stretch>
            </p:blipFill>
            <p:spPr>
              <a:xfrm>
                <a:off x="0" y="2457787"/>
                <a:ext cx="12192000" cy="1880949"/>
              </a:xfrm>
              <a:prstGeom prst="rect">
                <a:avLst/>
              </a:prstGeom>
            </p:spPr>
          </p:pic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xmlns="" id="{0E6C9FC3-B5B3-650C-4080-EF78996C73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53877" t="51609" r="33266" b="28573"/>
              <a:stretch>
                <a:fillRect/>
              </a:stretch>
            </p:blipFill>
            <p:spPr>
              <a:xfrm>
                <a:off x="6559419" y="3573626"/>
                <a:ext cx="1567543" cy="765110"/>
              </a:xfrm>
              <a:prstGeom prst="rect">
                <a:avLst/>
              </a:prstGeom>
            </p:spPr>
          </p:pic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xmlns="" id="{51377D8B-9CC6-3906-2935-D0C7CDBE9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53877" t="58985" r="33266" b="34731"/>
              <a:stretch>
                <a:fillRect/>
              </a:stretch>
            </p:blipFill>
            <p:spPr>
              <a:xfrm>
                <a:off x="6559418" y="3386811"/>
                <a:ext cx="1567543" cy="242597"/>
              </a:xfrm>
              <a:prstGeom prst="rect">
                <a:avLst/>
              </a:prstGeom>
            </p:spPr>
          </p:pic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F0B655AA-D670-BD12-0179-CE3513711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71151" t="72400" r="26158" b="17080"/>
            <a:stretch>
              <a:fillRect/>
            </a:stretch>
          </p:blipFill>
          <p:spPr>
            <a:xfrm>
              <a:off x="8060286" y="3457575"/>
              <a:ext cx="328083" cy="406152"/>
            </a:xfrm>
            <a:prstGeom prst="rect">
              <a:avLst/>
            </a:prstGeom>
          </p:spPr>
        </p:pic>
      </p:grpSp>
      <p:pic>
        <p:nvPicPr>
          <p:cNvPr id="6" name="Elemento grafico 5" descr="Gesto della mano con riempimento a tinta unita">
            <a:extLst>
              <a:ext uri="{FF2B5EF4-FFF2-40B4-BE49-F238E27FC236}">
                <a16:creationId xmlns:a16="http://schemas.microsoft.com/office/drawing/2014/main" xmlns="" id="{1689804A-68F9-840B-3630-5209283BC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6474" y="3497251"/>
            <a:ext cx="958691" cy="95869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AB552E0-05C7-C8CE-57C5-A831A4034BAC}"/>
              </a:ext>
            </a:extLst>
          </p:cNvPr>
          <p:cNvSpPr/>
          <p:nvPr/>
        </p:nvSpPr>
        <p:spPr>
          <a:xfrm>
            <a:off x="11775233" y="3069771"/>
            <a:ext cx="270587" cy="5257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A15748EE-0E32-6EB8-1535-965ADFD293B8}"/>
              </a:ext>
            </a:extLst>
          </p:cNvPr>
          <p:cNvSpPr/>
          <p:nvPr/>
        </p:nvSpPr>
        <p:spPr>
          <a:xfrm>
            <a:off x="10920919" y="3136965"/>
            <a:ext cx="708134" cy="188094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0A2792B-E2CF-4C19-9649-8909FD11F8A9}"/>
              </a:ext>
            </a:extLst>
          </p:cNvPr>
          <p:cNvSpPr txBox="1"/>
          <p:nvPr/>
        </p:nvSpPr>
        <p:spPr>
          <a:xfrm>
            <a:off x="8041235" y="3332631"/>
            <a:ext cx="347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224DEB0C-997B-4027-A92C-ADD7F5B47B68}"/>
              </a:ext>
            </a:extLst>
          </p:cNvPr>
          <p:cNvSpPr txBox="1"/>
          <p:nvPr/>
        </p:nvSpPr>
        <p:spPr>
          <a:xfrm>
            <a:off x="8041235" y="3561764"/>
            <a:ext cx="347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2BE6F55-B2DC-44F0-9F86-8495158BCFF4}"/>
              </a:ext>
            </a:extLst>
          </p:cNvPr>
          <p:cNvSpPr txBox="1"/>
          <p:nvPr/>
        </p:nvSpPr>
        <p:spPr>
          <a:xfrm>
            <a:off x="8061300" y="3795017"/>
            <a:ext cx="347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3D47EFAB-9843-4723-B8C6-6777C2F2AD72}"/>
              </a:ext>
            </a:extLst>
          </p:cNvPr>
          <p:cNvSpPr txBox="1"/>
          <p:nvPr/>
        </p:nvSpPr>
        <p:spPr>
          <a:xfrm>
            <a:off x="8060286" y="4459186"/>
            <a:ext cx="347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288129E1-413B-455A-9172-009B97FED94F}"/>
              </a:ext>
            </a:extLst>
          </p:cNvPr>
          <p:cNvSpPr txBox="1"/>
          <p:nvPr/>
        </p:nvSpPr>
        <p:spPr>
          <a:xfrm>
            <a:off x="8050760" y="4697119"/>
            <a:ext cx="347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8E3D5E1-2900-3377-DE2D-3D87A26D21F0}"/>
              </a:ext>
            </a:extLst>
          </p:cNvPr>
          <p:cNvSpPr txBox="1"/>
          <p:nvPr/>
        </p:nvSpPr>
        <p:spPr>
          <a:xfrm>
            <a:off x="3696547" y="3350292"/>
            <a:ext cx="1306286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VENTILATORE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898C52E-2F28-91C3-9A98-CA0787D5AD7B}"/>
              </a:ext>
            </a:extLst>
          </p:cNvPr>
          <p:cNvSpPr txBox="1"/>
          <p:nvPr/>
        </p:nvSpPr>
        <p:spPr>
          <a:xfrm>
            <a:off x="3743194" y="3817491"/>
            <a:ext cx="1306286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VENTILATORE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8A8D02E1-004F-4518-5D43-47D84C53EFF5}"/>
              </a:ext>
            </a:extLst>
          </p:cNvPr>
          <p:cNvSpPr txBox="1"/>
          <p:nvPr/>
        </p:nvSpPr>
        <p:spPr>
          <a:xfrm>
            <a:off x="3733863" y="4264581"/>
            <a:ext cx="1306286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VENTILATORE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BE8ACE9D-65F7-E0E1-9D61-033C2A36E0C4}"/>
              </a:ext>
            </a:extLst>
          </p:cNvPr>
          <p:cNvSpPr txBox="1"/>
          <p:nvPr/>
        </p:nvSpPr>
        <p:spPr>
          <a:xfrm>
            <a:off x="3696539" y="4721895"/>
            <a:ext cx="1306286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VENTILATORE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16EB84C1-71D5-4AF7-806D-13C9D76646B5}"/>
              </a:ext>
            </a:extLst>
          </p:cNvPr>
          <p:cNvSpPr txBox="1"/>
          <p:nvPr/>
        </p:nvSpPr>
        <p:spPr>
          <a:xfrm>
            <a:off x="5049479" y="3360347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XXXXXXX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89D2E929-28B8-18BE-8B82-DD9BF4B1A664}"/>
              </a:ext>
            </a:extLst>
          </p:cNvPr>
          <p:cNvSpPr txBox="1"/>
          <p:nvPr/>
        </p:nvSpPr>
        <p:spPr>
          <a:xfrm>
            <a:off x="5044814" y="3794326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YYYYYYYYYY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916870C3-7E6C-46E7-4C80-3986B65D7483}"/>
              </a:ext>
            </a:extLst>
          </p:cNvPr>
          <p:cNvSpPr txBox="1"/>
          <p:nvPr/>
        </p:nvSpPr>
        <p:spPr>
          <a:xfrm>
            <a:off x="5002825" y="4296876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XXXXXXX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AD18350A-59E7-3E1D-2FDC-C389CD8023F8}"/>
              </a:ext>
            </a:extLst>
          </p:cNvPr>
          <p:cNvSpPr txBox="1"/>
          <p:nvPr/>
        </p:nvSpPr>
        <p:spPr>
          <a:xfrm>
            <a:off x="5027361" y="4725711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XXXXXXX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929A1CB3-5FF9-2E29-B3CE-162E3166684D}"/>
              </a:ext>
            </a:extLst>
          </p:cNvPr>
          <p:cNvSpPr txBox="1"/>
          <p:nvPr/>
        </p:nvSpPr>
        <p:spPr>
          <a:xfrm>
            <a:off x="5049479" y="3586911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XXXXXXX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D4927957-A56D-8D21-136C-D8AF3A3042FA}"/>
              </a:ext>
            </a:extLst>
          </p:cNvPr>
          <p:cNvSpPr txBox="1"/>
          <p:nvPr/>
        </p:nvSpPr>
        <p:spPr>
          <a:xfrm>
            <a:off x="5035822" y="4036857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XXXXXXX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F5253BC3-F4C6-C741-67CF-C36687BBBAD2}"/>
              </a:ext>
            </a:extLst>
          </p:cNvPr>
          <p:cNvSpPr txBox="1"/>
          <p:nvPr/>
        </p:nvSpPr>
        <p:spPr>
          <a:xfrm>
            <a:off x="5002826" y="4485135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XXXXXXX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D71171CD-2CD6-8D04-41E2-1D94EE75140C}"/>
              </a:ext>
            </a:extLst>
          </p:cNvPr>
          <p:cNvSpPr txBox="1"/>
          <p:nvPr/>
        </p:nvSpPr>
        <p:spPr>
          <a:xfrm>
            <a:off x="3718313" y="3586671"/>
            <a:ext cx="130628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 CANNULA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F57111BE-EDBF-9F0D-48A3-B1925351BFE9}"/>
              </a:ext>
            </a:extLst>
          </p:cNvPr>
          <p:cNvSpPr txBox="1"/>
          <p:nvPr/>
        </p:nvSpPr>
        <p:spPr>
          <a:xfrm>
            <a:off x="3667330" y="4028677"/>
            <a:ext cx="130628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RISONANZA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300CFB9E-F78B-20F7-429A-1DC93290E666}"/>
              </a:ext>
            </a:extLst>
          </p:cNvPr>
          <p:cNvSpPr txBox="1"/>
          <p:nvPr/>
        </p:nvSpPr>
        <p:spPr>
          <a:xfrm>
            <a:off x="3715201" y="4495681"/>
            <a:ext cx="1306286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 CANNULA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C18BBC94-BD96-3E0C-763D-94E2D1ECFCDB}"/>
              </a:ext>
            </a:extLst>
          </p:cNvPr>
          <p:cNvSpPr txBox="1"/>
          <p:nvPr/>
        </p:nvSpPr>
        <p:spPr>
          <a:xfrm>
            <a:off x="6501207" y="3341685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E2E38224-9E59-CCF0-D55C-CAB5691FB4FE}"/>
              </a:ext>
            </a:extLst>
          </p:cNvPr>
          <p:cNvSpPr txBox="1"/>
          <p:nvPr/>
        </p:nvSpPr>
        <p:spPr>
          <a:xfrm>
            <a:off x="6501207" y="3782746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662556BB-ADA2-64C4-ACD1-16C73FEBF653}"/>
              </a:ext>
            </a:extLst>
          </p:cNvPr>
          <p:cNvSpPr txBox="1"/>
          <p:nvPr/>
        </p:nvSpPr>
        <p:spPr>
          <a:xfrm>
            <a:off x="6504320" y="4231410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A4BF6AED-11A7-5834-A064-56FC8D0392D1}"/>
              </a:ext>
            </a:extLst>
          </p:cNvPr>
          <p:cNvSpPr txBox="1"/>
          <p:nvPr/>
        </p:nvSpPr>
        <p:spPr>
          <a:xfrm>
            <a:off x="6542853" y="4714290"/>
            <a:ext cx="1085467" cy="200055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63619159-DE8C-52CB-F9F3-7FB5F200ABDE}"/>
              </a:ext>
            </a:extLst>
          </p:cNvPr>
          <p:cNvSpPr txBox="1"/>
          <p:nvPr/>
        </p:nvSpPr>
        <p:spPr>
          <a:xfrm>
            <a:off x="6504311" y="3559402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B55568D9-2F5E-1ED6-9F9C-B1994CE2E0D6}"/>
              </a:ext>
            </a:extLst>
          </p:cNvPr>
          <p:cNvSpPr txBox="1"/>
          <p:nvPr/>
        </p:nvSpPr>
        <p:spPr>
          <a:xfrm>
            <a:off x="6516748" y="3991726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ACA099E7-B576-B032-7862-B44FC35BB95C}"/>
              </a:ext>
            </a:extLst>
          </p:cNvPr>
          <p:cNvSpPr txBox="1"/>
          <p:nvPr/>
        </p:nvSpPr>
        <p:spPr>
          <a:xfrm>
            <a:off x="6535408" y="4467580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F20485F9-2788-838D-20C0-65542AA79AE9}"/>
              </a:ext>
            </a:extLst>
          </p:cNvPr>
          <p:cNvSpPr txBox="1"/>
          <p:nvPr/>
        </p:nvSpPr>
        <p:spPr>
          <a:xfrm>
            <a:off x="8060286" y="4022739"/>
            <a:ext cx="347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7289276C-E240-F99B-2285-E5B281EF2B6A}"/>
              </a:ext>
            </a:extLst>
          </p:cNvPr>
          <p:cNvSpPr txBox="1"/>
          <p:nvPr/>
        </p:nvSpPr>
        <p:spPr>
          <a:xfrm>
            <a:off x="8064532" y="4233287"/>
            <a:ext cx="347134" cy="215444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xmlns="" val="2202506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DD99EFF-C507-4874-B497-CF70DF3DD22D}"/>
              </a:ext>
            </a:extLst>
          </p:cNvPr>
          <p:cNvSpPr txBox="1"/>
          <p:nvPr/>
        </p:nvSpPr>
        <p:spPr>
          <a:xfrm>
            <a:off x="1807633" y="382279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COME VALIDARE LA SEGNALAZIONE DI INCIDENTE DA OS   (1/4)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A4EB5C54-A1E5-4835-9328-B2BF7883791C}"/>
              </a:ext>
            </a:extLst>
          </p:cNvPr>
          <p:cNvGrpSpPr/>
          <p:nvPr/>
        </p:nvGrpSpPr>
        <p:grpSpPr>
          <a:xfrm>
            <a:off x="0" y="1453544"/>
            <a:ext cx="12192000" cy="4935643"/>
            <a:chOff x="3166533" y="2009192"/>
            <a:chExt cx="9025467" cy="3770395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xmlns="" id="{8B491DBA-0C69-442D-87CC-86CBB6222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3542" t="18832"/>
            <a:stretch/>
          </p:blipFill>
          <p:spPr>
            <a:xfrm>
              <a:off x="8966200" y="2009192"/>
              <a:ext cx="3225800" cy="3770395"/>
            </a:xfrm>
            <a:prstGeom prst="rect">
              <a:avLst/>
            </a:prstGeom>
          </p:spPr>
        </p:pic>
        <p:sp>
          <p:nvSpPr>
            <p:cNvPr id="4" name="Ovale 3">
              <a:extLst>
                <a:ext uri="{FF2B5EF4-FFF2-40B4-BE49-F238E27FC236}">
                  <a16:creationId xmlns:a16="http://schemas.microsoft.com/office/drawing/2014/main" xmlns="" id="{16E0C12D-1262-4F57-9209-36B160BDC4DF}"/>
                </a:ext>
              </a:extLst>
            </p:cNvPr>
            <p:cNvSpPr/>
            <p:nvPr/>
          </p:nvSpPr>
          <p:spPr>
            <a:xfrm>
              <a:off x="10151533" y="4055531"/>
              <a:ext cx="1634067" cy="567267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 descr="Gesto della mano con riempimento a tinta unita">
              <a:extLst>
                <a:ext uri="{FF2B5EF4-FFF2-40B4-BE49-F238E27FC236}">
                  <a16:creationId xmlns:a16="http://schemas.microsoft.com/office/drawing/2014/main" xmlns="" id="{7501ED49-ED61-BBA3-AA0F-088EC3E0E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37199" y="4622798"/>
              <a:ext cx="958691" cy="958691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D55AA3C8-7D5D-4146-905B-CEA44C034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52430"/>
            <a:stretch/>
          </p:blipFill>
          <p:spPr>
            <a:xfrm>
              <a:off x="3166533" y="2012259"/>
              <a:ext cx="5799667" cy="3767328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6F87DCB-696D-6237-6BA6-82219B0AAA80}"/>
              </a:ext>
            </a:extLst>
          </p:cNvPr>
          <p:cNvSpPr txBox="1"/>
          <p:nvPr/>
        </p:nvSpPr>
        <p:spPr>
          <a:xfrm>
            <a:off x="5432033" y="2993480"/>
            <a:ext cx="1085467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XXX</a:t>
            </a:r>
          </a:p>
        </p:txBody>
      </p:sp>
    </p:spTree>
    <p:extLst>
      <p:ext uri="{BB962C8B-B14F-4D97-AF65-F5344CB8AC3E}">
        <p14:creationId xmlns:p14="http://schemas.microsoft.com/office/powerpoint/2010/main" xmlns="" val="844287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6776C82-4124-4FA4-816A-660467FFA371}"/>
              </a:ext>
            </a:extLst>
          </p:cNvPr>
          <p:cNvSpPr txBox="1"/>
          <p:nvPr/>
        </p:nvSpPr>
        <p:spPr>
          <a:xfrm>
            <a:off x="1896533" y="127718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COME VALIDARE LA SEGNALAZIONE DI INCIDENTE DA OS (2/4)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ACA87CF8-C665-01A4-1F77-D879D1057BF3}"/>
              </a:ext>
            </a:extLst>
          </p:cNvPr>
          <p:cNvGrpSpPr/>
          <p:nvPr/>
        </p:nvGrpSpPr>
        <p:grpSpPr>
          <a:xfrm>
            <a:off x="120920" y="1270000"/>
            <a:ext cx="11950159" cy="4929844"/>
            <a:chOff x="120920" y="1270000"/>
            <a:chExt cx="11950159" cy="4929844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xmlns="" id="{46274B48-7617-4946-8C85-94FF75FC4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283" t="19299" r="8170"/>
            <a:stretch/>
          </p:blipFill>
          <p:spPr>
            <a:xfrm>
              <a:off x="120920" y="1270000"/>
              <a:ext cx="11950159" cy="4929844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8591DB1C-8BE5-A675-9D6B-B91F1B8FA1AB}"/>
                </a:ext>
              </a:extLst>
            </p:cNvPr>
            <p:cNvSpPr/>
            <p:nvPr/>
          </p:nvSpPr>
          <p:spPr>
            <a:xfrm>
              <a:off x="559837" y="2034073"/>
              <a:ext cx="1511559" cy="373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9912F0A-CC46-E441-E65A-9B9AAF91ACC7}"/>
              </a:ext>
            </a:extLst>
          </p:cNvPr>
          <p:cNvSpPr txBox="1"/>
          <p:nvPr/>
        </p:nvSpPr>
        <p:spPr>
          <a:xfrm>
            <a:off x="3704254" y="1787491"/>
            <a:ext cx="298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RLV DOVRA’ VISIONARE TUTTE LE SEZIONI DA 1 A 6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E0119751-2FB7-C9B2-87E0-B2368AA2A5B0}"/>
              </a:ext>
            </a:extLst>
          </p:cNvPr>
          <p:cNvSpPr/>
          <p:nvPr/>
        </p:nvSpPr>
        <p:spPr>
          <a:xfrm>
            <a:off x="3909527" y="2631233"/>
            <a:ext cx="7791061" cy="914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BD1E2FA-0DF8-9F79-37AD-671C4012558E}"/>
              </a:ext>
            </a:extLst>
          </p:cNvPr>
          <p:cNvSpPr txBox="1"/>
          <p:nvPr/>
        </p:nvSpPr>
        <p:spPr>
          <a:xfrm>
            <a:off x="7572136" y="1921593"/>
            <a:ext cx="421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RLV PUO’ MODIFICARE I CAMPI DEL RO</a:t>
            </a:r>
          </a:p>
        </p:txBody>
      </p:sp>
    </p:spTree>
    <p:extLst>
      <p:ext uri="{BB962C8B-B14F-4D97-AF65-F5344CB8AC3E}">
        <p14:creationId xmlns:p14="http://schemas.microsoft.com/office/powerpoint/2010/main" xmlns="" val="1269990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86267923-1CB5-24E1-1533-B3B7F49C79A6}"/>
              </a:ext>
            </a:extLst>
          </p:cNvPr>
          <p:cNvGrpSpPr/>
          <p:nvPr/>
        </p:nvGrpSpPr>
        <p:grpSpPr>
          <a:xfrm>
            <a:off x="0" y="1182136"/>
            <a:ext cx="11951134" cy="5755972"/>
            <a:chOff x="0" y="1182136"/>
            <a:chExt cx="11951134" cy="5755972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xmlns="" id="{CEBB4E14-AFE1-C544-58A7-4184C466DCF7}"/>
                </a:ext>
              </a:extLst>
            </p:cNvPr>
            <p:cNvGrpSpPr/>
            <p:nvPr/>
          </p:nvGrpSpPr>
          <p:grpSpPr>
            <a:xfrm>
              <a:off x="0" y="1182136"/>
              <a:ext cx="11951134" cy="4929843"/>
              <a:chOff x="0" y="1182136"/>
              <a:chExt cx="11951134" cy="4929843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xmlns="" id="{0A9C9922-9288-4B05-8E39-7A39F27A7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1182136"/>
                <a:ext cx="11951134" cy="4929843"/>
              </a:xfrm>
              <a:prstGeom prst="rect">
                <a:avLst/>
              </a:prstGeom>
            </p:spPr>
          </p:pic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xmlns="" id="{D3644BA2-19B5-5D02-E02F-C942C1E93323}"/>
                  </a:ext>
                </a:extLst>
              </p:cNvPr>
              <p:cNvSpPr/>
              <p:nvPr/>
            </p:nvSpPr>
            <p:spPr>
              <a:xfrm>
                <a:off x="120920" y="1270000"/>
                <a:ext cx="1073398" cy="185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50432A09-5E07-D858-E5C0-FD185648D78A}"/>
                </a:ext>
              </a:extLst>
            </p:cNvPr>
            <p:cNvSpPr/>
            <p:nvPr/>
          </p:nvSpPr>
          <p:spPr>
            <a:xfrm>
              <a:off x="10720872" y="5430416"/>
              <a:ext cx="979715" cy="597160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Elemento grafico 11" descr="Gesto della mano con riempimento a tinta unita">
              <a:extLst>
                <a:ext uri="{FF2B5EF4-FFF2-40B4-BE49-F238E27FC236}">
                  <a16:creationId xmlns:a16="http://schemas.microsoft.com/office/drawing/2014/main" xmlns="" id="{5C52DAF3-A2F9-0132-39BF-FD6E2B7C7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01868" y="5979417"/>
              <a:ext cx="958691" cy="958691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CA352CB-02A7-566E-5A7C-8E2123EAAE3A}"/>
              </a:ext>
            </a:extLst>
          </p:cNvPr>
          <p:cNvSpPr txBox="1"/>
          <p:nvPr/>
        </p:nvSpPr>
        <p:spPr>
          <a:xfrm>
            <a:off x="1896533" y="321886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COME VALIDARE LA SEGNALAZIONE DI INCIDENTE DA OS (3/4)</a:t>
            </a:r>
          </a:p>
        </p:txBody>
      </p:sp>
    </p:spTree>
    <p:extLst>
      <p:ext uri="{BB962C8B-B14F-4D97-AF65-F5344CB8AC3E}">
        <p14:creationId xmlns:p14="http://schemas.microsoft.com/office/powerpoint/2010/main" xmlns="" val="732919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2C90CAF-FAC9-47B3-AB90-0D922F5278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308" y="1361786"/>
            <a:ext cx="10269383" cy="41344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8AFA1D51-4D1F-4CDE-83A4-8E1B9BAD1C99}"/>
              </a:ext>
            </a:extLst>
          </p:cNvPr>
          <p:cNvSpPr txBox="1"/>
          <p:nvPr/>
        </p:nvSpPr>
        <p:spPr>
          <a:xfrm>
            <a:off x="1896533" y="321886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COME VALIDARE LA SEGNALAZIONE DI INCIDENTE DA OS (4/4)</a:t>
            </a:r>
          </a:p>
        </p:txBody>
      </p:sp>
      <p:pic>
        <p:nvPicPr>
          <p:cNvPr id="4" name="Elemento grafico 3" descr="Gesto della mano con riempimento a tinta unita">
            <a:extLst>
              <a:ext uri="{FF2B5EF4-FFF2-40B4-BE49-F238E27FC236}">
                <a16:creationId xmlns:a16="http://schemas.microsoft.com/office/drawing/2014/main" xmlns="" id="{96B0B7E4-C97D-DE3F-3DFB-F94BC5CF1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4575" y="4421205"/>
            <a:ext cx="958691" cy="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56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38FF1C7-E68D-4FAB-B71A-3DD4E418F9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566" y="1384788"/>
            <a:ext cx="11590867" cy="466924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CA370F3-E5DF-4094-A9A2-8435E62A3F48}"/>
              </a:ext>
            </a:extLst>
          </p:cNvPr>
          <p:cNvSpPr/>
          <p:nvPr/>
        </p:nvSpPr>
        <p:spPr>
          <a:xfrm>
            <a:off x="406400" y="5376333"/>
            <a:ext cx="11455400" cy="55033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1413C011-6EB0-4606-B674-0A8E954AB6AF}"/>
              </a:ext>
            </a:extLst>
          </p:cNvPr>
          <p:cNvSpPr/>
          <p:nvPr/>
        </p:nvSpPr>
        <p:spPr>
          <a:xfrm>
            <a:off x="1320800" y="3073400"/>
            <a:ext cx="965200" cy="3556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D36015B-2577-763C-A0D7-AF556DA8E49F}"/>
              </a:ext>
            </a:extLst>
          </p:cNvPr>
          <p:cNvSpPr txBox="1"/>
          <p:nvPr/>
        </p:nvSpPr>
        <p:spPr>
          <a:xfrm>
            <a:off x="2400300" y="111467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/>
                </a:solidFill>
              </a:rPr>
              <a:t>LA SEGNALAZIONE UNA VOLTA VALIDATA SCOMPARE DALLA SEZIONE «DA VALIDARE» E COMPARE NELLA SEZIONE «VALIDATE»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CFEA49F-808B-0B31-CA47-D78041A40EE4}"/>
              </a:ext>
            </a:extLst>
          </p:cNvPr>
          <p:cNvSpPr txBox="1"/>
          <p:nvPr/>
        </p:nvSpPr>
        <p:spPr>
          <a:xfrm>
            <a:off x="3875312" y="4145186"/>
            <a:ext cx="643813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AC1285F-62D0-FB85-FC34-EF0ECD75513B}"/>
              </a:ext>
            </a:extLst>
          </p:cNvPr>
          <p:cNvSpPr txBox="1"/>
          <p:nvPr/>
        </p:nvSpPr>
        <p:spPr>
          <a:xfrm>
            <a:off x="4562663" y="4077240"/>
            <a:ext cx="737119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XXXXXXX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38C2844-EF04-4A0A-98EC-F216F9B68D71}"/>
              </a:ext>
            </a:extLst>
          </p:cNvPr>
          <p:cNvSpPr txBox="1"/>
          <p:nvPr/>
        </p:nvSpPr>
        <p:spPr>
          <a:xfrm>
            <a:off x="3918850" y="4470286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BB07AAE-13D8-7FAC-E30F-3BAB1EC65A09}"/>
              </a:ext>
            </a:extLst>
          </p:cNvPr>
          <p:cNvSpPr txBox="1"/>
          <p:nvPr/>
        </p:nvSpPr>
        <p:spPr>
          <a:xfrm>
            <a:off x="4562663" y="4489229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ZZZZZZZ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56D120D-30B8-7CFC-4375-0A3A4756030C}"/>
              </a:ext>
            </a:extLst>
          </p:cNvPr>
          <p:cNvSpPr txBox="1"/>
          <p:nvPr/>
        </p:nvSpPr>
        <p:spPr>
          <a:xfrm>
            <a:off x="5885282" y="4470286"/>
            <a:ext cx="89807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PRESIDIO OSPEDALIERO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AE72636-3F93-251A-F4FF-085BB1E65CA3}"/>
              </a:ext>
            </a:extLst>
          </p:cNvPr>
          <p:cNvSpPr txBox="1"/>
          <p:nvPr/>
        </p:nvSpPr>
        <p:spPr>
          <a:xfrm>
            <a:off x="5885282" y="4114409"/>
            <a:ext cx="737119" cy="338554"/>
          </a:xfrm>
          <a:prstGeom prst="rect">
            <a:avLst/>
          </a:prstGeom>
          <a:solidFill>
            <a:srgbClr val="E6F0F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</a:t>
            </a:r>
          </a:p>
          <a:p>
            <a:endParaRPr lang="it-IT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B6401FC-541A-B653-6B25-399FBE1BC4FF}"/>
              </a:ext>
            </a:extLst>
          </p:cNvPr>
          <p:cNvSpPr txBox="1"/>
          <p:nvPr/>
        </p:nvSpPr>
        <p:spPr>
          <a:xfrm>
            <a:off x="3823216" y="4941188"/>
            <a:ext cx="643813" cy="415498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2250674-997A-5999-AF7C-BD813F62A480}"/>
              </a:ext>
            </a:extLst>
          </p:cNvPr>
          <p:cNvSpPr txBox="1"/>
          <p:nvPr/>
        </p:nvSpPr>
        <p:spPr>
          <a:xfrm>
            <a:off x="4510567" y="4873242"/>
            <a:ext cx="737119" cy="415498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XXXXXXX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2E4B80BD-A7C4-C195-4189-46E83DC76354}"/>
              </a:ext>
            </a:extLst>
          </p:cNvPr>
          <p:cNvSpPr txBox="1"/>
          <p:nvPr/>
        </p:nvSpPr>
        <p:spPr>
          <a:xfrm>
            <a:off x="5833186" y="4910411"/>
            <a:ext cx="737119" cy="338554"/>
          </a:xfrm>
          <a:prstGeom prst="rect">
            <a:avLst/>
          </a:prstGeom>
          <a:solidFill>
            <a:srgbClr val="E6F0F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</a:t>
            </a:r>
          </a:p>
          <a:p>
            <a:endParaRPr lang="it-IT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95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616215-B3FE-85C4-D16E-6592DF5BD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20AFAF3-A33C-48F8-6447-4892D95053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566" y="1384788"/>
            <a:ext cx="11590867" cy="466924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A02FA79-2275-666C-B547-E7BD8EF0495B}"/>
              </a:ext>
            </a:extLst>
          </p:cNvPr>
          <p:cNvSpPr txBox="1"/>
          <p:nvPr/>
        </p:nvSpPr>
        <p:spPr>
          <a:xfrm>
            <a:off x="1807632" y="161019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FUNZIONE ESPORTA SEGNALAZIONI</a:t>
            </a:r>
          </a:p>
        </p:txBody>
      </p:sp>
      <p:pic>
        <p:nvPicPr>
          <p:cNvPr id="7" name="Elemento grafico 6" descr="Gesto della mano con riempimento a tinta unita">
            <a:extLst>
              <a:ext uri="{FF2B5EF4-FFF2-40B4-BE49-F238E27FC236}">
                <a16:creationId xmlns:a16="http://schemas.microsoft.com/office/drawing/2014/main" xmlns="" id="{43F4BB00-DBF1-53A6-E34F-38D8A47D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2061" y="1771311"/>
            <a:ext cx="958691" cy="958691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xmlns="" id="{4E486011-62E7-4C5F-8AE0-41F2E1909084}"/>
              </a:ext>
            </a:extLst>
          </p:cNvPr>
          <p:cNvSpPr/>
          <p:nvPr/>
        </p:nvSpPr>
        <p:spPr>
          <a:xfrm>
            <a:off x="7696200" y="1244600"/>
            <a:ext cx="3860800" cy="1930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043896C-77B8-E30C-4377-AD2E1DC61021}"/>
              </a:ext>
            </a:extLst>
          </p:cNvPr>
          <p:cNvSpPr txBox="1"/>
          <p:nvPr/>
        </p:nvSpPr>
        <p:spPr>
          <a:xfrm>
            <a:off x="3865981" y="4107863"/>
            <a:ext cx="643813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95BE37F-4A92-B567-4D9E-11F269A7B052}"/>
              </a:ext>
            </a:extLst>
          </p:cNvPr>
          <p:cNvSpPr txBox="1"/>
          <p:nvPr/>
        </p:nvSpPr>
        <p:spPr>
          <a:xfrm>
            <a:off x="4553332" y="4039917"/>
            <a:ext cx="737119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XXXXXXX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120D8A5-A28E-0DCD-DD8B-43F43C292338}"/>
              </a:ext>
            </a:extLst>
          </p:cNvPr>
          <p:cNvSpPr txBox="1"/>
          <p:nvPr/>
        </p:nvSpPr>
        <p:spPr>
          <a:xfrm>
            <a:off x="3909519" y="4488949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EAAB05A-1CD3-4000-E7B3-9174412D6F00}"/>
              </a:ext>
            </a:extLst>
          </p:cNvPr>
          <p:cNvSpPr txBox="1"/>
          <p:nvPr/>
        </p:nvSpPr>
        <p:spPr>
          <a:xfrm>
            <a:off x="4553332" y="4451906"/>
            <a:ext cx="64381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ZZZZZZZ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D6CAE2B-A6BE-1C77-741F-B5C5C26C7270}"/>
              </a:ext>
            </a:extLst>
          </p:cNvPr>
          <p:cNvSpPr txBox="1"/>
          <p:nvPr/>
        </p:nvSpPr>
        <p:spPr>
          <a:xfrm>
            <a:off x="5875951" y="4479618"/>
            <a:ext cx="89807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PRESIDIO OSPEDALIERO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07AEB53-6868-BB63-971F-2D82581C309A}"/>
              </a:ext>
            </a:extLst>
          </p:cNvPr>
          <p:cNvSpPr txBox="1"/>
          <p:nvPr/>
        </p:nvSpPr>
        <p:spPr>
          <a:xfrm>
            <a:off x="5875951" y="4077086"/>
            <a:ext cx="737119" cy="338554"/>
          </a:xfrm>
          <a:prstGeom prst="rect">
            <a:avLst/>
          </a:prstGeom>
          <a:solidFill>
            <a:srgbClr val="E6F0F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</a:t>
            </a:r>
          </a:p>
          <a:p>
            <a:endParaRPr lang="it-IT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388E29F-609D-5FF4-DEE9-579955ACDAE9}"/>
              </a:ext>
            </a:extLst>
          </p:cNvPr>
          <p:cNvSpPr txBox="1"/>
          <p:nvPr/>
        </p:nvSpPr>
        <p:spPr>
          <a:xfrm>
            <a:off x="3865981" y="4929423"/>
            <a:ext cx="643813" cy="415498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24B0D4B-7E9E-B845-0A1C-D224F2FB1625}"/>
              </a:ext>
            </a:extLst>
          </p:cNvPr>
          <p:cNvSpPr txBox="1"/>
          <p:nvPr/>
        </p:nvSpPr>
        <p:spPr>
          <a:xfrm>
            <a:off x="4553332" y="4936125"/>
            <a:ext cx="737119" cy="307777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XXXXXXX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C0250A8-2F7B-D9B4-F306-C99114D4E91E}"/>
              </a:ext>
            </a:extLst>
          </p:cNvPr>
          <p:cNvSpPr txBox="1"/>
          <p:nvPr/>
        </p:nvSpPr>
        <p:spPr>
          <a:xfrm>
            <a:off x="3909519" y="5430783"/>
            <a:ext cx="64381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</a:t>
            </a:r>
          </a:p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645EC04-6493-ED88-25D4-3999705941E8}"/>
              </a:ext>
            </a:extLst>
          </p:cNvPr>
          <p:cNvSpPr txBox="1"/>
          <p:nvPr/>
        </p:nvSpPr>
        <p:spPr>
          <a:xfrm>
            <a:off x="4553332" y="5441423"/>
            <a:ext cx="737119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FABBRICANTE ZZZZZZZ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F3EDC65-AE64-901D-FBAB-AB81DC36E4F0}"/>
              </a:ext>
            </a:extLst>
          </p:cNvPr>
          <p:cNvSpPr txBox="1"/>
          <p:nvPr/>
        </p:nvSpPr>
        <p:spPr>
          <a:xfrm>
            <a:off x="5875951" y="5469131"/>
            <a:ext cx="898073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PRESIDIO OSPEDALIERO</a:t>
            </a:r>
          </a:p>
          <a:p>
            <a:endParaRPr lang="it-IT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1FBBF4E3-4956-D9D8-D111-7F44E11D8C86}"/>
              </a:ext>
            </a:extLst>
          </p:cNvPr>
          <p:cNvSpPr txBox="1"/>
          <p:nvPr/>
        </p:nvSpPr>
        <p:spPr>
          <a:xfrm>
            <a:off x="5875951" y="4945301"/>
            <a:ext cx="737119" cy="338554"/>
          </a:xfrm>
          <a:prstGeom prst="rect">
            <a:avLst/>
          </a:prstGeom>
          <a:solidFill>
            <a:srgbClr val="E6F0F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OSPEDALE XX</a:t>
            </a:r>
          </a:p>
          <a:p>
            <a:endParaRPr lang="it-IT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277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6145646F-53C3-A596-F5E9-6EA4007AF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2186753"/>
              </p:ext>
            </p:extLst>
          </p:nvPr>
        </p:nvGraphicFramePr>
        <p:xfrm>
          <a:off x="5555661" y="1772816"/>
          <a:ext cx="5708706" cy="4984475"/>
        </p:xfrm>
        <a:graphic>
          <a:graphicData uri="http://schemas.openxmlformats.org/drawingml/2006/table">
            <a:tbl>
              <a:tblPr/>
              <a:tblGrid>
                <a:gridCol w="5708706">
                  <a:extLst>
                    <a:ext uri="{9D8B030D-6E8A-4147-A177-3AD203B41FA5}">
                      <a16:colId xmlns:a16="http://schemas.microsoft.com/office/drawing/2014/main" xmlns="" val="4072089261"/>
                    </a:ext>
                  </a:extLst>
                </a:gridCol>
              </a:tblGrid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CUS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84693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Gravità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5650322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Classificazione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507254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Data Incidente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115051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Dispositivo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532208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Fabbricante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865433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CND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380138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EMDN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9427903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UDI-DI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3581322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Provincia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569738"/>
                  </a:ext>
                </a:extLst>
              </a:tr>
              <a:tr h="153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Luogo Incidente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988320"/>
                  </a:ext>
                </a:extLst>
              </a:tr>
              <a:tr h="173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Rapporto Operatore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428039"/>
                  </a:ext>
                </a:extLst>
              </a:tr>
              <a:tr h="2595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Rapporto Fabbricante Iniziale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045802"/>
                  </a:ext>
                </a:extLst>
              </a:tr>
              <a:tr h="3184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Rapporto Fabbricante Finale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068559"/>
                  </a:ext>
                </a:extLst>
              </a:tr>
              <a:tr h="173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Stato Validazione RO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373769"/>
                  </a:ext>
                </a:extLst>
              </a:tr>
              <a:tr h="4325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Descrizione incidente da rapporto operatore sanitario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817638"/>
                  </a:ext>
                </a:extLst>
              </a:tr>
              <a:tr h="173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Natura dell'incidente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299012"/>
                  </a:ext>
                </a:extLst>
              </a:tr>
              <a:tr h="3460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 Informazioni sui problemi dei dispositivi medici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78593"/>
                  </a:ext>
                </a:extLst>
              </a:tr>
              <a:tr h="173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 Informazioni cliniche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074126"/>
                  </a:ext>
                </a:extLst>
              </a:tr>
              <a:tr h="2595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 Indagine sulla causa e conclusione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174233"/>
                  </a:ext>
                </a:extLst>
              </a:tr>
              <a:tr h="8651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  Descrizione dell'azione correttiva/azione correttiva/azione preventiva/FSCA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505734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114B9E0-B893-6387-4390-3B2EC0687AA1}"/>
              </a:ext>
            </a:extLst>
          </p:cNvPr>
          <p:cNvSpPr txBox="1"/>
          <p:nvPr/>
        </p:nvSpPr>
        <p:spPr>
          <a:xfrm>
            <a:off x="1359764" y="99144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FUNZIONE ESPORTA SEGNALAZIONI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8A85DAB-6D86-AD9E-7048-D1B47054C424}"/>
              </a:ext>
            </a:extLst>
          </p:cNvPr>
          <p:cNvSpPr txBox="1"/>
          <p:nvPr/>
        </p:nvSpPr>
        <p:spPr>
          <a:xfrm>
            <a:off x="8078152" y="1898841"/>
            <a:ext cx="2894648" cy="92333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DETTAGLIO DEI CAMPI VISUALIZZATI NELL’EXCEL CHE VIENE ESPORTATO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BCA01BB-A5FA-ACE1-E0CF-793C27BF4808}"/>
              </a:ext>
            </a:extLst>
          </p:cNvPr>
          <p:cNvSpPr txBox="1"/>
          <p:nvPr/>
        </p:nvSpPr>
        <p:spPr>
          <a:xfrm>
            <a:off x="283346" y="1835878"/>
            <a:ext cx="4694853" cy="15696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IL FILE EXCEL CHE VIENE ESPORTATO CONTIENE PIU’ INFORMAZIONI RISPETTO ALLA TABELLA CHE VIENE VISUALIZZATA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BE93191-8E71-064D-D059-CE9BF685F179}"/>
              </a:ext>
            </a:extLst>
          </p:cNvPr>
          <p:cNvSpPr txBox="1"/>
          <p:nvPr/>
        </p:nvSpPr>
        <p:spPr>
          <a:xfrm>
            <a:off x="5555660" y="4891311"/>
            <a:ext cx="5708706" cy="253916"/>
          </a:xfrm>
          <a:prstGeom prst="rect">
            <a:avLst/>
          </a:prstGeom>
          <a:solidFill>
            <a:srgbClr val="CCCCFF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1A1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incidente da rapporto fabbricante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B9BE1BE6-DB1F-4E4B-A529-19DEF4D071BC}"/>
              </a:ext>
            </a:extLst>
          </p:cNvPr>
          <p:cNvSpPr/>
          <p:nvPr/>
        </p:nvSpPr>
        <p:spPr>
          <a:xfrm>
            <a:off x="4682066" y="4569466"/>
            <a:ext cx="761999" cy="23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F84D044-0BF1-43FA-BBCC-686E6F992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0000" b="33320"/>
          <a:stretch/>
        </p:blipFill>
        <p:spPr>
          <a:xfrm>
            <a:off x="0" y="738351"/>
            <a:ext cx="11940556" cy="802106"/>
          </a:xfrm>
          <a:prstGeom prst="rect">
            <a:avLst/>
          </a:prstGeom>
        </p:spPr>
      </p:pic>
      <p:sp>
        <p:nvSpPr>
          <p:cNvPr id="17" name="Freccia a destra 16">
            <a:extLst>
              <a:ext uri="{FF2B5EF4-FFF2-40B4-BE49-F238E27FC236}">
                <a16:creationId xmlns:a16="http://schemas.microsoft.com/office/drawing/2014/main" xmlns="" id="{82F30146-E0B8-4194-94D8-BEE9C9EA45BD}"/>
              </a:ext>
            </a:extLst>
          </p:cNvPr>
          <p:cNvSpPr/>
          <p:nvPr/>
        </p:nvSpPr>
        <p:spPr>
          <a:xfrm>
            <a:off x="4682067" y="5092946"/>
            <a:ext cx="761999" cy="23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xmlns="" id="{2B3B20DB-15BC-4B65-95C9-D5C44D2EE11D}"/>
              </a:ext>
            </a:extLst>
          </p:cNvPr>
          <p:cNvSpPr/>
          <p:nvPr/>
        </p:nvSpPr>
        <p:spPr>
          <a:xfrm>
            <a:off x="4682067" y="5373915"/>
            <a:ext cx="761999" cy="23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xmlns="" id="{5D7F6C7A-398B-408A-A49E-E8FE4746C538}"/>
              </a:ext>
            </a:extLst>
          </p:cNvPr>
          <p:cNvSpPr/>
          <p:nvPr/>
        </p:nvSpPr>
        <p:spPr>
          <a:xfrm>
            <a:off x="4682065" y="5654884"/>
            <a:ext cx="761999" cy="23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xmlns="" id="{DA2A35D3-7791-40DE-B3D1-CD17D2D3D36C}"/>
              </a:ext>
            </a:extLst>
          </p:cNvPr>
          <p:cNvSpPr/>
          <p:nvPr/>
        </p:nvSpPr>
        <p:spPr>
          <a:xfrm>
            <a:off x="4699000" y="6157551"/>
            <a:ext cx="761999" cy="23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xmlns="" id="{ADA2EA4B-0075-4D2B-B606-8CCB9BAB4949}"/>
              </a:ext>
            </a:extLst>
          </p:cNvPr>
          <p:cNvSpPr/>
          <p:nvPr/>
        </p:nvSpPr>
        <p:spPr>
          <a:xfrm>
            <a:off x="4682067" y="4856591"/>
            <a:ext cx="761999" cy="23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EB86A334-45EA-4684-BCFF-7DEB2D480F9E}"/>
              </a:ext>
            </a:extLst>
          </p:cNvPr>
          <p:cNvSpPr txBox="1"/>
          <p:nvPr/>
        </p:nvSpPr>
        <p:spPr>
          <a:xfrm>
            <a:off x="1259172" y="4042879"/>
            <a:ext cx="2743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Repertorio</a:t>
            </a:r>
          </a:p>
          <a:p>
            <a:r>
              <a:rPr lang="it-IT" dirty="0"/>
              <a:t>Codice catalogo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4E276A27-F814-42F3-BBA8-AC0A79DA0153}"/>
              </a:ext>
            </a:extLst>
          </p:cNvPr>
          <p:cNvCxnSpPr/>
          <p:nvPr/>
        </p:nvCxnSpPr>
        <p:spPr>
          <a:xfrm flipV="1">
            <a:off x="3632200" y="2731796"/>
            <a:ext cx="2015930" cy="14084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57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FB039BAF-6D81-486B-8643-F2990A4F033C}"/>
              </a:ext>
            </a:extLst>
          </p:cNvPr>
          <p:cNvGrpSpPr/>
          <p:nvPr/>
        </p:nvGrpSpPr>
        <p:grpSpPr>
          <a:xfrm>
            <a:off x="380998" y="457200"/>
            <a:ext cx="11328401" cy="6273799"/>
            <a:chOff x="1176865" y="569511"/>
            <a:chExt cx="9626602" cy="564502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6BD99725-4EF6-4F75-8CF6-4D8F2FC9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865" y="569511"/>
              <a:ext cx="9431867" cy="376021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E166BCD4-17F1-4EC1-91BB-7021E93E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865" y="4329723"/>
              <a:ext cx="9626602" cy="1884809"/>
            </a:xfrm>
            <a:prstGeom prst="rect">
              <a:avLst/>
            </a:prstGeom>
          </p:spPr>
        </p:pic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0820963-512F-42BC-A4A8-6D84740C3D38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3E25C65B-037E-43ED-881F-EEA4164EA333}"/>
              </a:ext>
            </a:extLst>
          </p:cNvPr>
          <p:cNvSpPr/>
          <p:nvPr/>
        </p:nvSpPr>
        <p:spPr>
          <a:xfrm>
            <a:off x="2048933" y="1075267"/>
            <a:ext cx="1718734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6131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2A831517-DD2B-45C9-A99A-BC29B81CA4B7}"/>
              </a:ext>
            </a:extLst>
          </p:cNvPr>
          <p:cNvGrpSpPr/>
          <p:nvPr/>
        </p:nvGrpSpPr>
        <p:grpSpPr>
          <a:xfrm>
            <a:off x="0" y="0"/>
            <a:ext cx="12192000" cy="6788403"/>
            <a:chOff x="0" y="0"/>
            <a:chExt cx="12192000" cy="678840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610F4B92-D4BF-4559-9C38-1E45DB3F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168278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B193E220-DDC1-4D2A-8F58-70D3FAD89A7B}"/>
                </a:ext>
              </a:extLst>
            </p:cNvPr>
            <p:cNvSpPr/>
            <p:nvPr/>
          </p:nvSpPr>
          <p:spPr>
            <a:xfrm>
              <a:off x="0" y="1689722"/>
              <a:ext cx="3581400" cy="283011"/>
            </a:xfrm>
            <a:prstGeom prst="rect">
              <a:avLst/>
            </a:prstGeom>
            <a:solidFill>
              <a:srgbClr val="EE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1DA65018-EAE8-41A1-AFB7-6BB7C54FE88D}"/>
                </a:ext>
              </a:extLst>
            </p:cNvPr>
            <p:cNvSpPr/>
            <p:nvPr/>
          </p:nvSpPr>
          <p:spPr>
            <a:xfrm>
              <a:off x="67734" y="2748056"/>
              <a:ext cx="3581400" cy="68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EE7E5431-B1B6-43C5-93EF-DC9D3C5F9BB3}"/>
                </a:ext>
              </a:extLst>
            </p:cNvPr>
            <p:cNvSpPr txBox="1"/>
            <p:nvPr/>
          </p:nvSpPr>
          <p:spPr>
            <a:xfrm>
              <a:off x="431800" y="1362725"/>
              <a:ext cx="2023533" cy="369332"/>
            </a:xfrm>
            <a:prstGeom prst="rect">
              <a:avLst/>
            </a:prstGeom>
            <a:solidFill>
              <a:srgbClr val="EEF0F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TERESA CUVO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8F04B921-7793-4A88-A1F0-EBEEE9CE4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34613" r="6991"/>
            <a:stretch/>
          </p:blipFill>
          <p:spPr>
            <a:xfrm>
              <a:off x="33867" y="5166418"/>
              <a:ext cx="12005733" cy="1621985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0DDA3CC6-8741-4A03-8A9D-DB766CC62956}"/>
                </a:ext>
              </a:extLst>
            </p:cNvPr>
            <p:cNvSpPr/>
            <p:nvPr/>
          </p:nvSpPr>
          <p:spPr>
            <a:xfrm>
              <a:off x="5706534" y="5264405"/>
              <a:ext cx="5494866" cy="145987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Elemento grafico 1" descr="Gesto della mano con riempimento a tinta unita">
            <a:extLst>
              <a:ext uri="{FF2B5EF4-FFF2-40B4-BE49-F238E27FC236}">
                <a16:creationId xmlns:a16="http://schemas.microsoft.com/office/drawing/2014/main" xmlns="" id="{F0B1C3C2-4AD6-7059-BED8-2C8AAE39E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22334">
            <a:off x="10281007" y="5398663"/>
            <a:ext cx="958691" cy="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699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BDFCE5B-34B4-4C96-A64B-C72B32923695}"/>
              </a:ext>
            </a:extLst>
          </p:cNvPr>
          <p:cNvSpPr txBox="1"/>
          <p:nvPr/>
        </p:nvSpPr>
        <p:spPr>
          <a:xfrm>
            <a:off x="1896533" y="321886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LISTA STRUTTURE SANITARIE DI COMPETENZA DELL’RLV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DB8C03EF-35CA-8E14-4F1E-4035723F9C3E}"/>
              </a:ext>
            </a:extLst>
          </p:cNvPr>
          <p:cNvGrpSpPr/>
          <p:nvPr/>
        </p:nvGrpSpPr>
        <p:grpSpPr>
          <a:xfrm>
            <a:off x="0" y="1333704"/>
            <a:ext cx="12192000" cy="4879882"/>
            <a:chOff x="0" y="1333704"/>
            <a:chExt cx="12192000" cy="4879882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xmlns="" id="{EB6BF75F-63FC-94A5-2A7A-623156020103}"/>
                </a:ext>
              </a:extLst>
            </p:cNvPr>
            <p:cNvGrpSpPr/>
            <p:nvPr/>
          </p:nvGrpSpPr>
          <p:grpSpPr>
            <a:xfrm>
              <a:off x="0" y="1333704"/>
              <a:ext cx="12192000" cy="4190591"/>
              <a:chOff x="0" y="1333704"/>
              <a:chExt cx="12192000" cy="4190591"/>
            </a:xfrm>
          </p:grpSpPr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xmlns="" id="{B51C80EF-1C1D-4B24-BF79-043DE6A4C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1333704"/>
                <a:ext cx="12192000" cy="4190591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574E478F-83FD-EEE5-5B60-B957122BCE7F}"/>
                  </a:ext>
                </a:extLst>
              </p:cNvPr>
              <p:cNvSpPr txBox="1"/>
              <p:nvPr/>
            </p:nvSpPr>
            <p:spPr>
              <a:xfrm>
                <a:off x="10058401" y="3804815"/>
                <a:ext cx="13715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/>
                  <a:t>N. segnalazioni incidente per struttura</a:t>
                </a:r>
              </a:p>
            </p:txBody>
          </p:sp>
        </p:grpSp>
        <p:pic>
          <p:nvPicPr>
            <p:cNvPr id="4" name="Elemento grafico 3" descr="Gesto della mano con riempimento a tinta unita">
              <a:extLst>
                <a:ext uri="{FF2B5EF4-FFF2-40B4-BE49-F238E27FC236}">
                  <a16:creationId xmlns:a16="http://schemas.microsoft.com/office/drawing/2014/main" xmlns="" id="{696017EA-1226-E485-F628-ADF858336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5117" y="5254895"/>
              <a:ext cx="958691" cy="958691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D5F3AE00-CBEA-27D1-7CA7-97FEE3CB6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7857" y="4681557"/>
              <a:ext cx="1984440" cy="1532029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8758A2FB-90AE-FEA7-1AB5-034B86E3809F}"/>
                </a:ext>
              </a:extLst>
            </p:cNvPr>
            <p:cNvSpPr txBox="1"/>
            <p:nvPr/>
          </p:nvSpPr>
          <p:spPr>
            <a:xfrm>
              <a:off x="9648760" y="4775057"/>
              <a:ext cx="178124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900" b="1" dirty="0"/>
                <a:t>LUCA CELESTE</a:t>
              </a:r>
            </a:p>
            <a:p>
              <a:r>
                <a:rPr lang="it-IT" sz="900" dirty="0"/>
                <a:t>L.CELESTE@XXXX.IT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7B7EC12F-69BD-9AF1-3953-E55DEF3EA0C0}"/>
                </a:ext>
              </a:extLst>
            </p:cNvPr>
            <p:cNvSpPr txBox="1"/>
            <p:nvPr/>
          </p:nvSpPr>
          <p:spPr>
            <a:xfrm>
              <a:off x="9648760" y="5278216"/>
              <a:ext cx="178124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900" b="1" dirty="0"/>
                <a:t>MARIO ROSSI</a:t>
              </a:r>
            </a:p>
            <a:p>
              <a:r>
                <a:rPr lang="it-IT" sz="900" dirty="0"/>
                <a:t>M.ROSSI@XXXX.IT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980684D9-FB47-C564-FA04-323EB1F041BA}"/>
                </a:ext>
              </a:extLst>
            </p:cNvPr>
            <p:cNvSpPr txBox="1"/>
            <p:nvPr/>
          </p:nvSpPr>
          <p:spPr>
            <a:xfrm>
              <a:off x="9648760" y="5783554"/>
              <a:ext cx="178124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900" b="1" dirty="0"/>
                <a:t>STEFANO VERDI</a:t>
              </a:r>
            </a:p>
            <a:p>
              <a:r>
                <a:rPr lang="it-IT" sz="900" dirty="0"/>
                <a:t>S.VERDI@XXXX.IT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24669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A4C7230-F22A-E01E-F20E-DE5B0D268A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24511"/>
          <a:stretch>
            <a:fillRect/>
          </a:stretch>
        </p:blipFill>
        <p:spPr>
          <a:xfrm>
            <a:off x="0" y="764745"/>
            <a:ext cx="12192000" cy="3163444"/>
          </a:xfrm>
          <a:prstGeom prst="rect">
            <a:avLst/>
          </a:prstGeom>
        </p:spPr>
      </p:pic>
      <p:pic>
        <p:nvPicPr>
          <p:cNvPr id="7" name="Elemento grafico 6" descr="Gesto della mano con riempimento a tinta unita">
            <a:extLst>
              <a:ext uri="{FF2B5EF4-FFF2-40B4-BE49-F238E27FC236}">
                <a16:creationId xmlns:a16="http://schemas.microsoft.com/office/drawing/2014/main" xmlns="" id="{40C86F94-7920-2939-4916-5B6F049CF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3920" y="1063291"/>
            <a:ext cx="958691" cy="9586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FF4D84D-F41C-ECF0-B77B-C6B39EDFFA27}"/>
              </a:ext>
            </a:extLst>
          </p:cNvPr>
          <p:cNvSpPr txBox="1"/>
          <p:nvPr/>
        </p:nvSpPr>
        <p:spPr>
          <a:xfrm>
            <a:off x="1896533" y="321886"/>
            <a:ext cx="85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FUNZIONE ESPORTA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xmlns="" id="{FF64EB16-1884-E7A8-2934-AEABB9D524EE}"/>
              </a:ext>
            </a:extLst>
          </p:cNvPr>
          <p:cNvSpPr/>
          <p:nvPr/>
        </p:nvSpPr>
        <p:spPr>
          <a:xfrm>
            <a:off x="5187820" y="4170784"/>
            <a:ext cx="1212980" cy="7557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68A3244-3901-6EEA-EA0C-DFA9F6249B3F}"/>
              </a:ext>
            </a:extLst>
          </p:cNvPr>
          <p:cNvSpPr txBox="1"/>
          <p:nvPr/>
        </p:nvSpPr>
        <p:spPr>
          <a:xfrm>
            <a:off x="10067731" y="3315709"/>
            <a:ext cx="190344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b="1" dirty="0"/>
              <a:t>N. segnalazioni incidente per struttura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F8479C47-18F6-748D-7FEA-A4D600D75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2656750"/>
              </p:ext>
            </p:extLst>
          </p:nvPr>
        </p:nvGraphicFramePr>
        <p:xfrm>
          <a:off x="660919" y="5143166"/>
          <a:ext cx="10515599" cy="948219"/>
        </p:xfrm>
        <a:graphic>
          <a:graphicData uri="http://schemas.openxmlformats.org/drawingml/2006/table">
            <a:tbl>
              <a:tblPr/>
              <a:tblGrid>
                <a:gridCol w="766237">
                  <a:extLst>
                    <a:ext uri="{9D8B030D-6E8A-4147-A177-3AD203B41FA5}">
                      <a16:colId xmlns:a16="http://schemas.microsoft.com/office/drawing/2014/main" xmlns="" val="585584766"/>
                    </a:ext>
                  </a:extLst>
                </a:gridCol>
                <a:gridCol w="796484">
                  <a:extLst>
                    <a:ext uri="{9D8B030D-6E8A-4147-A177-3AD203B41FA5}">
                      <a16:colId xmlns:a16="http://schemas.microsoft.com/office/drawing/2014/main" xmlns="" val="3707358330"/>
                    </a:ext>
                  </a:extLst>
                </a:gridCol>
                <a:gridCol w="735991">
                  <a:extLst>
                    <a:ext uri="{9D8B030D-6E8A-4147-A177-3AD203B41FA5}">
                      <a16:colId xmlns:a16="http://schemas.microsoft.com/office/drawing/2014/main" xmlns="" val="3240111428"/>
                    </a:ext>
                  </a:extLst>
                </a:gridCol>
                <a:gridCol w="2006332">
                  <a:extLst>
                    <a:ext uri="{9D8B030D-6E8A-4147-A177-3AD203B41FA5}">
                      <a16:colId xmlns:a16="http://schemas.microsoft.com/office/drawing/2014/main" xmlns="" val="1179798762"/>
                    </a:ext>
                  </a:extLst>
                </a:gridCol>
                <a:gridCol w="776319">
                  <a:extLst>
                    <a:ext uri="{9D8B030D-6E8A-4147-A177-3AD203B41FA5}">
                      <a16:colId xmlns:a16="http://schemas.microsoft.com/office/drawing/2014/main" xmlns="" val="237279324"/>
                    </a:ext>
                  </a:extLst>
                </a:gridCol>
                <a:gridCol w="2167645">
                  <a:extLst>
                    <a:ext uri="{9D8B030D-6E8A-4147-A177-3AD203B41FA5}">
                      <a16:colId xmlns:a16="http://schemas.microsoft.com/office/drawing/2014/main" xmlns="" val="430790478"/>
                    </a:ext>
                  </a:extLst>
                </a:gridCol>
                <a:gridCol w="2046660">
                  <a:extLst>
                    <a:ext uri="{9D8B030D-6E8A-4147-A177-3AD203B41FA5}">
                      <a16:colId xmlns:a16="http://schemas.microsoft.com/office/drawing/2014/main" xmlns="" val="1946055947"/>
                    </a:ext>
                  </a:extLst>
                </a:gridCol>
                <a:gridCol w="1219931">
                  <a:extLst>
                    <a:ext uri="{9D8B030D-6E8A-4147-A177-3AD203B41FA5}">
                      <a16:colId xmlns:a16="http://schemas.microsoft.com/office/drawing/2014/main" xmlns="" val="3289578294"/>
                    </a:ext>
                  </a:extLst>
                </a:gridCol>
              </a:tblGrid>
              <a:tr h="4778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Regione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Provincia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Codice Struttura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Nome Struttura Sanitaria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Struttura Competente Territoriale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RLV (Responsabili Locali Vigilanza)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RRV (Responsabili Regionali Vigilanza)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9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N. Segnalazioni di incidente per struttura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321223"/>
                  </a:ext>
                </a:extLst>
              </a:tr>
              <a:tr h="24801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PIEMONTE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TORINO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000002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AMBULATORIO YYYYY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TORINO I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n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ANNA ROSSI - A.ROSSI@GGG.IT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LUCA VERDI - LUCA.VERDI@XXX.IT; 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684672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PIEMONTE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TORINO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000003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POLIAMBULATORIO XXXXX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TORINO I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TERESA CUVO - T.CUVO@AAA.IT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LUCA VERDI - LUCA.VERDI@XX.IT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86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74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D9E138B-8033-4903-B79F-C7DB974241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532" y="1324346"/>
            <a:ext cx="10854267" cy="491689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B5FF805-3583-E7F4-DCEC-B59B8467D4DF}"/>
              </a:ext>
            </a:extLst>
          </p:cNvPr>
          <p:cNvSpPr/>
          <p:nvPr/>
        </p:nvSpPr>
        <p:spPr>
          <a:xfrm>
            <a:off x="9162661" y="4208106"/>
            <a:ext cx="2572138" cy="219269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7C5AF7E-0023-7415-58E1-FCD246224B6F}"/>
              </a:ext>
            </a:extLst>
          </p:cNvPr>
          <p:cNvGrpSpPr/>
          <p:nvPr/>
        </p:nvGrpSpPr>
        <p:grpSpPr>
          <a:xfrm>
            <a:off x="0" y="0"/>
            <a:ext cx="12192000" cy="6788403"/>
            <a:chOff x="0" y="0"/>
            <a:chExt cx="12192000" cy="678840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68B5AEA-19E4-29E7-7671-F68068F97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5168278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09A6F01-BAC0-E5C6-481F-83BDD6CDFBAA}"/>
                </a:ext>
              </a:extLst>
            </p:cNvPr>
            <p:cNvSpPr/>
            <p:nvPr/>
          </p:nvSpPr>
          <p:spPr>
            <a:xfrm>
              <a:off x="0" y="1689722"/>
              <a:ext cx="3581400" cy="283011"/>
            </a:xfrm>
            <a:prstGeom prst="rect">
              <a:avLst/>
            </a:prstGeom>
            <a:solidFill>
              <a:srgbClr val="EE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9906598D-8969-E0BF-B414-3F2E65AAAA7A}"/>
                </a:ext>
              </a:extLst>
            </p:cNvPr>
            <p:cNvSpPr/>
            <p:nvPr/>
          </p:nvSpPr>
          <p:spPr>
            <a:xfrm>
              <a:off x="67734" y="2748056"/>
              <a:ext cx="3581400" cy="680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26BB3EFB-6CB6-6E4D-4348-CA1DA3B52DE8}"/>
                </a:ext>
              </a:extLst>
            </p:cNvPr>
            <p:cNvSpPr txBox="1"/>
            <p:nvPr/>
          </p:nvSpPr>
          <p:spPr>
            <a:xfrm>
              <a:off x="431800" y="1362725"/>
              <a:ext cx="2023533" cy="369332"/>
            </a:xfrm>
            <a:prstGeom prst="rect">
              <a:avLst/>
            </a:prstGeom>
            <a:solidFill>
              <a:srgbClr val="EEF0F0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TERESA CUVO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527A2980-7F2F-2176-ADD1-FF9406977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34613" r="6991"/>
            <a:stretch/>
          </p:blipFill>
          <p:spPr>
            <a:xfrm>
              <a:off x="33867" y="5166418"/>
              <a:ext cx="12005733" cy="1621985"/>
            </a:xfrm>
            <a:prstGeom prst="rect">
              <a:avLst/>
            </a:prstGeom>
          </p:spPr>
        </p:pic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654370C1-A830-0E34-457C-8EB12D0BB599}"/>
              </a:ext>
            </a:extLst>
          </p:cNvPr>
          <p:cNvSpPr/>
          <p:nvPr/>
        </p:nvSpPr>
        <p:spPr>
          <a:xfrm>
            <a:off x="11112759" y="0"/>
            <a:ext cx="363894" cy="40121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71A1721-1EC6-D33E-B82A-C87B573F72A8}"/>
              </a:ext>
            </a:extLst>
          </p:cNvPr>
          <p:cNvSpPr txBox="1"/>
          <p:nvPr/>
        </p:nvSpPr>
        <p:spPr>
          <a:xfrm>
            <a:off x="8593495" y="401216"/>
            <a:ext cx="223862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CENTRO NOTIFICHE</a:t>
            </a:r>
          </a:p>
        </p:txBody>
      </p:sp>
      <p:pic>
        <p:nvPicPr>
          <p:cNvPr id="15" name="Elemento grafico 14" descr="Gesto della mano con riempimento a tinta unita">
            <a:extLst>
              <a:ext uri="{FF2B5EF4-FFF2-40B4-BE49-F238E27FC236}">
                <a16:creationId xmlns:a16="http://schemas.microsoft.com/office/drawing/2014/main" xmlns="" id="{2D946AFD-A517-4E9B-C953-BFD741FBA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2122" y="469698"/>
            <a:ext cx="958691" cy="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587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A1FF31D-5312-4902-951D-90B627AB6E75}"/>
              </a:ext>
            </a:extLst>
          </p:cNvPr>
          <p:cNvSpPr txBox="1"/>
          <p:nvPr/>
        </p:nvSpPr>
        <p:spPr>
          <a:xfrm>
            <a:off x="105271" y="212185"/>
            <a:ext cx="501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4"/>
                </a:solidFill>
              </a:rPr>
              <a:t>CENTRO NOTIFICHE DEL RLV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0A4A6F63-5134-E56E-7347-0EC42D71AD2C}"/>
              </a:ext>
            </a:extLst>
          </p:cNvPr>
          <p:cNvGrpSpPr/>
          <p:nvPr/>
        </p:nvGrpSpPr>
        <p:grpSpPr>
          <a:xfrm>
            <a:off x="325404" y="1351891"/>
            <a:ext cx="5643595" cy="4171149"/>
            <a:chOff x="418966" y="984881"/>
            <a:chExt cx="4238376" cy="2808015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254F712E-5692-02B7-0144-9AD518FD7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l="2555" t="4948" r="92518" b="50186"/>
            <a:stretch>
              <a:fillRect/>
            </a:stretch>
          </p:blipFill>
          <p:spPr>
            <a:xfrm>
              <a:off x="465149" y="3456993"/>
              <a:ext cx="167951" cy="3359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9DD47AE3-F706-426F-AA9F-AC4CBABF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8821"/>
            <a:stretch>
              <a:fillRect/>
            </a:stretch>
          </p:blipFill>
          <p:spPr>
            <a:xfrm>
              <a:off x="717550" y="984881"/>
              <a:ext cx="3939792" cy="27380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90368509-1975-F0B3-56B8-C7CBBEF5C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8518" t="41721" r="85776" b="53403"/>
            <a:stretch>
              <a:fillRect/>
            </a:stretch>
          </p:blipFill>
          <p:spPr>
            <a:xfrm>
              <a:off x="418966" y="3037580"/>
              <a:ext cx="213223" cy="2723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7C5E3772-EF06-BA43-EDEE-66A69D86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1615" t="4780" r="92129" b="80645"/>
            <a:stretch>
              <a:fillRect/>
            </a:stretch>
          </p:blipFill>
          <p:spPr>
            <a:xfrm>
              <a:off x="457200" y="3280830"/>
              <a:ext cx="213223" cy="2723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41A3BC12-7876-9361-F647-9AEA177E510D}"/>
              </a:ext>
            </a:extLst>
          </p:cNvPr>
          <p:cNvGrpSpPr/>
          <p:nvPr/>
        </p:nvGrpSpPr>
        <p:grpSpPr>
          <a:xfrm>
            <a:off x="7512164" y="235861"/>
            <a:ext cx="3495272" cy="6386277"/>
            <a:chOff x="5913095" y="221660"/>
            <a:chExt cx="3495272" cy="638627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xmlns="" id="{FCD8CD1D-A61E-570C-244E-E650B503D2EC}"/>
                </a:ext>
              </a:extLst>
            </p:cNvPr>
            <p:cNvGrpSpPr/>
            <p:nvPr/>
          </p:nvGrpSpPr>
          <p:grpSpPr>
            <a:xfrm>
              <a:off x="5918718" y="221660"/>
              <a:ext cx="3489649" cy="5577371"/>
              <a:chOff x="5918718" y="578497"/>
              <a:chExt cx="3489649" cy="5577371"/>
            </a:xfrm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xmlns="" id="{D0D710C0-6A78-DE91-861D-6FB90E7BC290}"/>
                  </a:ext>
                </a:extLst>
              </p:cNvPr>
              <p:cNvGrpSpPr/>
              <p:nvPr/>
            </p:nvGrpSpPr>
            <p:grpSpPr>
              <a:xfrm>
                <a:off x="5918718" y="578497"/>
                <a:ext cx="3489649" cy="5577371"/>
                <a:chOff x="5626359" y="540518"/>
                <a:chExt cx="2862411" cy="4878070"/>
              </a:xfrm>
            </p:grpSpPr>
            <p:pic>
              <p:nvPicPr>
                <p:cNvPr id="3" name="Immagine 2">
                  <a:extLst>
                    <a:ext uri="{FF2B5EF4-FFF2-40B4-BE49-F238E27FC236}">
                      <a16:creationId xmlns:a16="http://schemas.microsoft.com/office/drawing/2014/main" xmlns="" id="{D3925333-22D5-4E07-A423-35148DC03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rcRect l="8772" t="3092" r="2"/>
                <a:stretch>
                  <a:fillRect/>
                </a:stretch>
              </p:blipFill>
              <p:spPr>
                <a:xfrm>
                  <a:off x="5692857" y="540518"/>
                  <a:ext cx="2795913" cy="4734215"/>
                </a:xfrm>
                <a:prstGeom prst="rect">
                  <a:avLst/>
                </a:prstGeom>
              </p:spPr>
            </p:pic>
            <p:pic>
              <p:nvPicPr>
                <p:cNvPr id="4" name="Immagine 3">
                  <a:extLst>
                    <a:ext uri="{FF2B5EF4-FFF2-40B4-BE49-F238E27FC236}">
                      <a16:creationId xmlns:a16="http://schemas.microsoft.com/office/drawing/2014/main" xmlns="" id="{041BB46C-6861-44C5-9743-D2FED050A9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626359" y="3784317"/>
                  <a:ext cx="2795913" cy="1634271"/>
                </a:xfrm>
                <a:prstGeom prst="rect">
                  <a:avLst/>
                </a:prstGeom>
              </p:spPr>
            </p:pic>
          </p:grpSp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xmlns="" id="{78A6ADA5-E2E6-98EC-9F50-56EC84EAF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918718" y="5324946"/>
                <a:ext cx="3408579" cy="748683"/>
              </a:xfrm>
              <a:prstGeom prst="rect">
                <a:avLst/>
              </a:prstGeom>
            </p:spPr>
          </p:pic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12737AF5-71C1-6CC9-6D39-374B0379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3095" y="5716792"/>
              <a:ext cx="3414202" cy="891145"/>
            </a:xfrm>
            <a:prstGeom prst="rect">
              <a:avLst/>
            </a:prstGeom>
          </p:spPr>
        </p:pic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C41E4BAC-CBB1-488D-A8CF-AB396FE202A1}"/>
              </a:ext>
            </a:extLst>
          </p:cNvPr>
          <p:cNvSpPr/>
          <p:nvPr/>
        </p:nvSpPr>
        <p:spPr>
          <a:xfrm>
            <a:off x="7340600" y="127000"/>
            <a:ext cx="3903133" cy="66209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1432D294-30C2-4836-B41A-2D05E8FCA848}"/>
              </a:ext>
            </a:extLst>
          </p:cNvPr>
          <p:cNvSpPr/>
          <p:nvPr/>
        </p:nvSpPr>
        <p:spPr>
          <a:xfrm>
            <a:off x="232448" y="1284390"/>
            <a:ext cx="6024419" cy="444660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9722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D4ED7BC-2358-451F-B6FC-C4CF38660CA7}"/>
              </a:ext>
            </a:extLst>
          </p:cNvPr>
          <p:cNvSpPr txBox="1"/>
          <p:nvPr/>
        </p:nvSpPr>
        <p:spPr>
          <a:xfrm>
            <a:off x="982133" y="1166842"/>
            <a:ext cx="9939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</a:rPr>
              <a:t>CASO IN CUI UN RLV DOPO AVER RICEVUTO LA NOTIFICA DI UN MIR TRASMESSO DAL FABBRICANTE (E VALIDATO DAL MINISTERO) INTENDE PROCEDERE ALL’ INSERIMENTO DEL RELATIVO RO</a:t>
            </a:r>
          </a:p>
        </p:txBody>
      </p:sp>
    </p:spTree>
    <p:extLst>
      <p:ext uri="{BB962C8B-B14F-4D97-AF65-F5344CB8AC3E}">
        <p14:creationId xmlns:p14="http://schemas.microsoft.com/office/powerpoint/2010/main" xmlns="" val="37101185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DE4F80-06EA-24A3-8209-DA06EC657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80EC13B-C733-D535-A058-F950F66CD7ED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(1/9)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4C23670A-6470-74EF-154D-C23866698572}"/>
              </a:ext>
            </a:extLst>
          </p:cNvPr>
          <p:cNvGrpSpPr/>
          <p:nvPr/>
        </p:nvGrpSpPr>
        <p:grpSpPr>
          <a:xfrm>
            <a:off x="7512164" y="235861"/>
            <a:ext cx="3495272" cy="6386277"/>
            <a:chOff x="5913095" y="221660"/>
            <a:chExt cx="3495272" cy="638627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xmlns="" id="{E7017765-FE16-6DBF-E0AF-C8ADC3B39453}"/>
                </a:ext>
              </a:extLst>
            </p:cNvPr>
            <p:cNvGrpSpPr/>
            <p:nvPr/>
          </p:nvGrpSpPr>
          <p:grpSpPr>
            <a:xfrm>
              <a:off x="5918718" y="221660"/>
              <a:ext cx="3489649" cy="5577371"/>
              <a:chOff x="5918718" y="578497"/>
              <a:chExt cx="3489649" cy="5577371"/>
            </a:xfrm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xmlns="" id="{B9EAC045-F895-A438-6564-65C670C84B06}"/>
                  </a:ext>
                </a:extLst>
              </p:cNvPr>
              <p:cNvGrpSpPr/>
              <p:nvPr/>
            </p:nvGrpSpPr>
            <p:grpSpPr>
              <a:xfrm>
                <a:off x="5918718" y="578497"/>
                <a:ext cx="3489649" cy="5577371"/>
                <a:chOff x="5626359" y="540518"/>
                <a:chExt cx="2862411" cy="4878070"/>
              </a:xfrm>
            </p:grpSpPr>
            <p:pic>
              <p:nvPicPr>
                <p:cNvPr id="3" name="Immagine 2">
                  <a:extLst>
                    <a:ext uri="{FF2B5EF4-FFF2-40B4-BE49-F238E27FC236}">
                      <a16:creationId xmlns:a16="http://schemas.microsoft.com/office/drawing/2014/main" xmlns="" id="{033F79B2-5BCE-4935-041B-F8A4F9C26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rcRect l="8772" t="3092" r="2"/>
                <a:stretch>
                  <a:fillRect/>
                </a:stretch>
              </p:blipFill>
              <p:spPr>
                <a:xfrm>
                  <a:off x="5692857" y="540518"/>
                  <a:ext cx="2795913" cy="4734215"/>
                </a:xfrm>
                <a:prstGeom prst="rect">
                  <a:avLst/>
                </a:prstGeom>
              </p:spPr>
            </p:pic>
            <p:pic>
              <p:nvPicPr>
                <p:cNvPr id="4" name="Immagine 3">
                  <a:extLst>
                    <a:ext uri="{FF2B5EF4-FFF2-40B4-BE49-F238E27FC236}">
                      <a16:creationId xmlns:a16="http://schemas.microsoft.com/office/drawing/2014/main" xmlns="" id="{8BD4D133-8577-C26E-D458-B915C2B6E8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626359" y="3784317"/>
                  <a:ext cx="2795913" cy="1634271"/>
                </a:xfrm>
                <a:prstGeom prst="rect">
                  <a:avLst/>
                </a:prstGeom>
              </p:spPr>
            </p:pic>
          </p:grpSp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xmlns="" id="{10927EE8-79C9-1E72-9D13-2816D2C51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18718" y="5324946"/>
                <a:ext cx="3408579" cy="748683"/>
              </a:xfrm>
              <a:prstGeom prst="rect">
                <a:avLst/>
              </a:prstGeom>
            </p:spPr>
          </p:pic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694DA947-DDFF-E289-0252-87DC377E4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095" y="5716792"/>
              <a:ext cx="3414202" cy="891145"/>
            </a:xfrm>
            <a:prstGeom prst="rect">
              <a:avLst/>
            </a:prstGeom>
          </p:spPr>
        </p:pic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7866068-7567-C77A-9922-BD31286D9528}"/>
              </a:ext>
            </a:extLst>
          </p:cNvPr>
          <p:cNvSpPr/>
          <p:nvPr/>
        </p:nvSpPr>
        <p:spPr>
          <a:xfrm>
            <a:off x="7340600" y="3944678"/>
            <a:ext cx="3903133" cy="9774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BB903B7-FE8E-09BF-B4DE-0BA1A8B36B8B}"/>
              </a:ext>
            </a:extLst>
          </p:cNvPr>
          <p:cNvSpPr txBox="1"/>
          <p:nvPr/>
        </p:nvSpPr>
        <p:spPr>
          <a:xfrm>
            <a:off x="401215" y="2119988"/>
            <a:ext cx="6204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QUANDO UN FABBRICANTE INSERISCE UN MIR CON DECESSO, INASPETTATO PEGGIORAMENTO DELLO STATO DI SALUTE O GRAVE MINACCIA PER LA SALUTE PUBBLICA E NON è PRESENTE IL RELATIVO RO, IL SISTEMA TRASMETTE UNA NOTIFICA AUTOMATICA AL RLV E RRV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LA NOTIFICA SEGNALATA IN ROSSO COME </a:t>
            </a:r>
            <a:r>
              <a:rPr lang="it-IT" dirty="0">
                <a:solidFill>
                  <a:srgbClr val="C00000"/>
                </a:solidFill>
              </a:rPr>
              <a:t>CRITICA</a:t>
            </a:r>
            <a:r>
              <a:rPr lang="it-IT" dirty="0"/>
              <a:t> RIPORTA ANCHE IL NUMERO DEL CUS IN CUI DOVRA’ ESSERE INSERITO IL RELATIVO RO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xmlns="" id="{CFAFCC4E-29E7-0949-DF6B-71E617628D5A}"/>
              </a:ext>
            </a:extLst>
          </p:cNvPr>
          <p:cNvSpPr/>
          <p:nvPr/>
        </p:nvSpPr>
        <p:spPr>
          <a:xfrm>
            <a:off x="6606073" y="4040155"/>
            <a:ext cx="541176" cy="7931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0E94F4B-9E1B-6812-E7D2-6406614CFE8B}"/>
              </a:ext>
            </a:extLst>
          </p:cNvPr>
          <p:cNvSpPr txBox="1"/>
          <p:nvPr/>
        </p:nvSpPr>
        <p:spPr>
          <a:xfrm>
            <a:off x="9616930" y="4065682"/>
            <a:ext cx="933061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00" b="1" dirty="0"/>
              <a:t>26- 96498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08B4F775-6B3A-43A6-A052-41E841B481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9757" t="29547" r="3267" b="55169"/>
          <a:stretch>
            <a:fillRect/>
          </a:stretch>
        </p:blipFill>
        <p:spPr>
          <a:xfrm>
            <a:off x="7563325" y="3987847"/>
            <a:ext cx="3457681" cy="8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054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BE6F3B6-F214-4599-941D-385DD1BD53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985"/>
            <a:ext cx="12192000" cy="2742030"/>
          </a:xfrm>
          <a:prstGeom prst="rect">
            <a:avLst/>
          </a:prstGeom>
        </p:spPr>
      </p:pic>
      <p:pic>
        <p:nvPicPr>
          <p:cNvPr id="2" name="Elemento grafico 1" descr="Gesto della mano con riempimento a tinta unita">
            <a:extLst>
              <a:ext uri="{FF2B5EF4-FFF2-40B4-BE49-F238E27FC236}">
                <a16:creationId xmlns:a16="http://schemas.microsoft.com/office/drawing/2014/main" xmlns="" id="{A783A6AA-992E-5BB6-F1FA-F731E4F43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0491" y="3918460"/>
            <a:ext cx="958691" cy="9586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9B6C252-086F-5938-1CBD-CA10777AB2B2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(2/9 )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682D661-CCF7-578B-0EBF-86869FD28795}"/>
              </a:ext>
            </a:extLst>
          </p:cNvPr>
          <p:cNvSpPr txBox="1"/>
          <p:nvPr/>
        </p:nvSpPr>
        <p:spPr>
          <a:xfrm>
            <a:off x="1058334" y="5353153"/>
            <a:ext cx="37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RLV INSERISCE IL CUS PRESENTE NELLA NOTIFICA E AVVIA LA RICERCA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xmlns="" id="{66E5EE49-F625-6E9B-9065-DBB1527687C3}"/>
              </a:ext>
            </a:extLst>
          </p:cNvPr>
          <p:cNvSpPr/>
          <p:nvPr/>
        </p:nvSpPr>
        <p:spPr>
          <a:xfrm rot="10800000">
            <a:off x="2683866" y="4675102"/>
            <a:ext cx="1095031" cy="5784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72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CFEE222-0794-412A-A27B-A9B29F5DC8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149"/>
            <a:ext cx="12192000" cy="52214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434877-D390-878D-9EEB-3CBF08A5650F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(3/9 )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14C86C6-C1FA-1EA3-98D6-113D031E9821}"/>
              </a:ext>
            </a:extLst>
          </p:cNvPr>
          <p:cNvSpPr/>
          <p:nvPr/>
        </p:nvSpPr>
        <p:spPr>
          <a:xfrm>
            <a:off x="105272" y="4721283"/>
            <a:ext cx="11959210" cy="10077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7264E81-6791-9A87-4A85-E7F3DD7BAFC8}"/>
              </a:ext>
            </a:extLst>
          </p:cNvPr>
          <p:cNvSpPr txBox="1"/>
          <p:nvPr/>
        </p:nvSpPr>
        <p:spPr>
          <a:xfrm>
            <a:off x="2625015" y="3302856"/>
            <a:ext cx="710992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IL SISTEMA RESTITUISCE LA SEGNALAZIONE IN CUI E’ PRESENTE IL RAPPORTO FABBRICANTE MENTRE MANCA IL RAPPORTO OPERATORE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225847AE-0904-5CDD-4740-8493EC09CA00}"/>
              </a:ext>
            </a:extLst>
          </p:cNvPr>
          <p:cNvSpPr/>
          <p:nvPr/>
        </p:nvSpPr>
        <p:spPr>
          <a:xfrm>
            <a:off x="8276255" y="5122508"/>
            <a:ext cx="531845" cy="4292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F345E63-90D3-4493-9D21-E9920FD199E4}"/>
              </a:ext>
            </a:extLst>
          </p:cNvPr>
          <p:cNvSpPr txBox="1"/>
          <p:nvPr/>
        </p:nvSpPr>
        <p:spPr>
          <a:xfrm>
            <a:off x="9308842" y="5215528"/>
            <a:ext cx="326572" cy="276999"/>
          </a:xfrm>
          <a:prstGeom prst="rect">
            <a:avLst/>
          </a:prstGeom>
          <a:solidFill>
            <a:srgbClr val="E6F0FB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SI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108C5803-0C5B-61E8-12D9-E7ECC52C1468}"/>
              </a:ext>
            </a:extLst>
          </p:cNvPr>
          <p:cNvSpPr/>
          <p:nvPr/>
        </p:nvSpPr>
        <p:spPr>
          <a:xfrm>
            <a:off x="9203096" y="5122508"/>
            <a:ext cx="531845" cy="429209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Elemento grafico 8" descr="Gesto della mano con riempimento a tinta unita">
            <a:extLst>
              <a:ext uri="{FF2B5EF4-FFF2-40B4-BE49-F238E27FC236}">
                <a16:creationId xmlns:a16="http://schemas.microsoft.com/office/drawing/2014/main" xmlns="" id="{0FFD6621-2405-2F60-DBF6-7B9BAE998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072" y="5477178"/>
            <a:ext cx="958691" cy="9586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9C86C86-BC39-4618-8B37-3B95091D8823}"/>
              </a:ext>
            </a:extLst>
          </p:cNvPr>
          <p:cNvSpPr txBox="1"/>
          <p:nvPr/>
        </p:nvSpPr>
        <p:spPr>
          <a:xfrm>
            <a:off x="2862082" y="5991622"/>
            <a:ext cx="710992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PER INSERIRE IL RAPPORTO OPERATORE CLICCARE SULL’OCCHIO</a:t>
            </a:r>
          </a:p>
        </p:txBody>
      </p:sp>
    </p:spTree>
    <p:extLst>
      <p:ext uri="{BB962C8B-B14F-4D97-AF65-F5344CB8AC3E}">
        <p14:creationId xmlns:p14="http://schemas.microsoft.com/office/powerpoint/2010/main" xmlns="" val="18405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F96E049-2788-4100-8009-F8CCA7B9E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9187"/>
            <a:ext cx="12192000" cy="55996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DDF60EE-7954-4398-F3AE-A266572326AD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(4/9 )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BCEDF61-CEC7-F3D2-2938-0B7C461BF45A}"/>
              </a:ext>
            </a:extLst>
          </p:cNvPr>
          <p:cNvSpPr/>
          <p:nvPr/>
        </p:nvSpPr>
        <p:spPr>
          <a:xfrm>
            <a:off x="223934" y="4226767"/>
            <a:ext cx="11719249" cy="15022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A694D2C-04A2-3DC8-6E4B-B8FD2E28E1C0}"/>
              </a:ext>
            </a:extLst>
          </p:cNvPr>
          <p:cNvSpPr txBox="1"/>
          <p:nvPr/>
        </p:nvSpPr>
        <p:spPr>
          <a:xfrm>
            <a:off x="2618792" y="6044146"/>
            <a:ext cx="710992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RLV PUO’ VEDERE L’ESTRATTO DEL MIR INSERITO CLICCANDO SUL PDF</a:t>
            </a:r>
          </a:p>
        </p:txBody>
      </p:sp>
      <p:pic>
        <p:nvPicPr>
          <p:cNvPr id="7" name="Elemento grafico 6" descr="Gesto della mano con riempimento a tinta unita">
            <a:extLst>
              <a:ext uri="{FF2B5EF4-FFF2-40B4-BE49-F238E27FC236}">
                <a16:creationId xmlns:a16="http://schemas.microsoft.com/office/drawing/2014/main" xmlns="" id="{B2E393F2-885E-6C03-AA2A-898B539EE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9193" y="2061669"/>
            <a:ext cx="958691" cy="95869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4E0344F-D55D-DDA6-5A98-A9B5DF68EDE7}"/>
              </a:ext>
            </a:extLst>
          </p:cNvPr>
          <p:cNvSpPr/>
          <p:nvPr/>
        </p:nvSpPr>
        <p:spPr>
          <a:xfrm>
            <a:off x="9728718" y="1688841"/>
            <a:ext cx="2214465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9283CC5-438D-4C29-AD96-E775AA0ED4CF}"/>
              </a:ext>
            </a:extLst>
          </p:cNvPr>
          <p:cNvSpPr txBox="1"/>
          <p:nvPr/>
        </p:nvSpPr>
        <p:spPr>
          <a:xfrm>
            <a:off x="5367866" y="1873979"/>
            <a:ext cx="4046027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…E CLICCARE SU «AGGIUNGI RAPPORTO OPERATORE» PER INSERIRE L’RO</a:t>
            </a:r>
          </a:p>
        </p:txBody>
      </p:sp>
    </p:spTree>
    <p:extLst>
      <p:ext uri="{BB962C8B-B14F-4D97-AF65-F5344CB8AC3E}">
        <p14:creationId xmlns:p14="http://schemas.microsoft.com/office/powerpoint/2010/main" xmlns="" val="13767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8B077CC-5592-423C-ADB7-19CBE588B2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9657"/>
            <a:ext cx="12192000" cy="48781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95C2CF7-C361-4C85-92BC-165599B04244}"/>
              </a:ext>
            </a:extLst>
          </p:cNvPr>
          <p:cNvSpPr txBox="1"/>
          <p:nvPr/>
        </p:nvSpPr>
        <p:spPr>
          <a:xfrm>
            <a:off x="2396068" y="883057"/>
            <a:ext cx="766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TUTTI I CAMPI CON ASTERISCO SONO OBBLIGATORI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64CE802-F5A5-4C35-8D58-639FB40B487D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520324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39295B1-54CD-4062-B1AF-A021E0A405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6093"/>
            <a:ext cx="12192000" cy="49058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59336A1-DBE9-5819-3423-6839BC5C963D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(5/9 )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895828DF-DA1D-45BA-5F50-52C4EF712629}"/>
              </a:ext>
            </a:extLst>
          </p:cNvPr>
          <p:cNvSpPr txBox="1"/>
          <p:nvPr/>
        </p:nvSpPr>
        <p:spPr>
          <a:xfrm>
            <a:off x="4033934" y="1969351"/>
            <a:ext cx="710992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RLV INSERISCE IL RAPPORTO OPERATORE COMPILANDO TUTTI I CAMPI OBBLIGATORI PRESENTI NELLE 6 SEZIONI DEL RO</a:t>
            </a:r>
          </a:p>
        </p:txBody>
      </p:sp>
    </p:spTree>
    <p:extLst>
      <p:ext uri="{BB962C8B-B14F-4D97-AF65-F5344CB8AC3E}">
        <p14:creationId xmlns:p14="http://schemas.microsoft.com/office/powerpoint/2010/main" xmlns="" val="3493688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1CACC0A-61FB-4B47-A4FB-060ADD2A09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139"/>
            <a:ext cx="12192000" cy="59257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00FADA2-529A-34CB-4C42-0EC9CBB285B0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(6/9 )</a:t>
            </a:r>
          </a:p>
        </p:txBody>
      </p:sp>
      <p:pic>
        <p:nvPicPr>
          <p:cNvPr id="3" name="Elemento grafico 2" descr="Gesto della mano con riempimento a tinta unita">
            <a:extLst>
              <a:ext uri="{FF2B5EF4-FFF2-40B4-BE49-F238E27FC236}">
                <a16:creationId xmlns:a16="http://schemas.microsoft.com/office/drawing/2014/main" xmlns="" id="{625C9BB3-343A-C1CD-DE3E-86A98A115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241365">
            <a:off x="9555382" y="5803244"/>
            <a:ext cx="958691" cy="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3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B3A531B-6E98-4A22-B2C4-69E9F848AE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018" y="1552816"/>
            <a:ext cx="10659963" cy="41249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23A49A3-FC01-2143-0FFE-50BBA984EA9D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(7/9 )</a:t>
            </a:r>
          </a:p>
        </p:txBody>
      </p:sp>
      <p:pic>
        <p:nvPicPr>
          <p:cNvPr id="5" name="Elemento grafico 4" descr="Gesto della mano con riempimento a tinta unita">
            <a:extLst>
              <a:ext uri="{FF2B5EF4-FFF2-40B4-BE49-F238E27FC236}">
                <a16:creationId xmlns:a16="http://schemas.microsoft.com/office/drawing/2014/main" xmlns="" id="{8BD5A48E-752E-7739-1CBA-7FBC75E91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1880" y="4416092"/>
            <a:ext cx="958691" cy="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7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0CDCBAA-DF7E-4F14-A995-1EFADA88FD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624" y="1466576"/>
            <a:ext cx="10764752" cy="39248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AA6FEE-946C-5A96-6D54-E76A786D1BA0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(8/9 )</a:t>
            </a:r>
          </a:p>
        </p:txBody>
      </p:sp>
      <p:pic>
        <p:nvPicPr>
          <p:cNvPr id="5" name="Elemento grafico 4" descr="Gesto della mano con riempimento a tinta unita">
            <a:extLst>
              <a:ext uri="{FF2B5EF4-FFF2-40B4-BE49-F238E27FC236}">
                <a16:creationId xmlns:a16="http://schemas.microsoft.com/office/drawing/2014/main" xmlns="" id="{A17D0C55-BAF9-CE85-A721-E93151836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1880" y="4416092"/>
            <a:ext cx="958691" cy="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2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249DAEA-E154-4ACF-830E-5D7C8535E4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7160"/>
            <a:ext cx="12192000" cy="47028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BE8B0C6-C7B4-4F06-568A-4C64C7E257DD}"/>
              </a:ext>
            </a:extLst>
          </p:cNvPr>
          <p:cNvSpPr txBox="1"/>
          <p:nvPr/>
        </p:nvSpPr>
        <p:spPr>
          <a:xfrm>
            <a:off x="105271" y="212185"/>
            <a:ext cx="7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INSERIMENTO DI UN RO DA PARTE DI RLV CON CUS GIA’ ESISTENTE (9/9 )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091ECEF-99CF-C655-3E3A-642F677808FF}"/>
              </a:ext>
            </a:extLst>
          </p:cNvPr>
          <p:cNvSpPr txBox="1"/>
          <p:nvPr/>
        </p:nvSpPr>
        <p:spPr>
          <a:xfrm>
            <a:off x="1738603" y="893877"/>
            <a:ext cx="8714793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IL RAPPORTO OPERATORE COMPARIRA’ NELLE SEGNALAZIONI «DA VALIDARE»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RLV DOVRA’, QUINDI, PROCEDERE ALLA VALIDAZIONE DELLA SEGNALAZIONE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5D4446CB-FF83-4B89-6424-B945774F5400}"/>
              </a:ext>
            </a:extLst>
          </p:cNvPr>
          <p:cNvSpPr/>
          <p:nvPr/>
        </p:nvSpPr>
        <p:spPr>
          <a:xfrm>
            <a:off x="2379306" y="4349135"/>
            <a:ext cx="1035698" cy="41987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 descr="Gesto della mano con riempimento a tinta unita">
            <a:extLst>
              <a:ext uri="{FF2B5EF4-FFF2-40B4-BE49-F238E27FC236}">
                <a16:creationId xmlns:a16="http://schemas.microsoft.com/office/drawing/2014/main" xmlns="" id="{D6D9E983-CE4A-DF83-DC03-CF68C932B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309" y="5880630"/>
            <a:ext cx="958691" cy="958691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xmlns="" id="{2684287F-6863-817A-E807-A31B7A814039}"/>
              </a:ext>
            </a:extLst>
          </p:cNvPr>
          <p:cNvSpPr/>
          <p:nvPr/>
        </p:nvSpPr>
        <p:spPr>
          <a:xfrm>
            <a:off x="11087878" y="5460752"/>
            <a:ext cx="1035698" cy="41987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E163B84-6717-1E22-7752-DEC8B3469BF8}"/>
              </a:ext>
            </a:extLst>
          </p:cNvPr>
          <p:cNvSpPr txBox="1"/>
          <p:nvPr/>
        </p:nvSpPr>
        <p:spPr>
          <a:xfrm>
            <a:off x="9482638" y="6192990"/>
            <a:ext cx="2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PROCEDERE ALLA VALIDAZIONE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0952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BB3E65-2CC8-8E3E-EACD-6F7C440BB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CCDB6E2-6CD3-F408-E486-782F1DF717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6" y="60649"/>
            <a:ext cx="12192000" cy="284059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AB1A186-285F-8B73-208B-B4FE26A9CBC5}"/>
              </a:ext>
            </a:extLst>
          </p:cNvPr>
          <p:cNvSpPr txBox="1"/>
          <p:nvPr/>
        </p:nvSpPr>
        <p:spPr>
          <a:xfrm>
            <a:off x="2598152" y="588964"/>
            <a:ext cx="721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LOGOUT RLV</a:t>
            </a:r>
          </a:p>
        </p:txBody>
      </p:sp>
      <p:pic>
        <p:nvPicPr>
          <p:cNvPr id="5" name="Elemento grafico 4" descr="Gesto della mano con riempimento a tinta unita">
            <a:extLst>
              <a:ext uri="{FF2B5EF4-FFF2-40B4-BE49-F238E27FC236}">
                <a16:creationId xmlns:a16="http://schemas.microsoft.com/office/drawing/2014/main" xmlns="" id="{5918B33C-6817-D62B-8C8C-8F4EBC4E6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5797" y="1050305"/>
            <a:ext cx="768376" cy="7683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B6BB8FE-4E73-63B0-BFF6-0C7C0CEB6C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9733" y="3689416"/>
            <a:ext cx="7217652" cy="3168584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xmlns="" id="{A22D22CB-4718-5609-A4E6-1DF9BF2A0FC1}"/>
              </a:ext>
            </a:extLst>
          </p:cNvPr>
          <p:cNvSpPr/>
          <p:nvPr/>
        </p:nvSpPr>
        <p:spPr>
          <a:xfrm>
            <a:off x="5049982" y="3037114"/>
            <a:ext cx="1156996" cy="7837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09A8110-2C30-93DC-C28E-45F8ECB69316}"/>
              </a:ext>
            </a:extLst>
          </p:cNvPr>
          <p:cNvSpPr/>
          <p:nvPr/>
        </p:nvSpPr>
        <p:spPr>
          <a:xfrm>
            <a:off x="51214" y="2212493"/>
            <a:ext cx="4611264" cy="254761"/>
          </a:xfrm>
          <a:prstGeom prst="rect">
            <a:avLst/>
          </a:prstGeom>
          <a:solidFill>
            <a:srgbClr val="EE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1F8A911-989C-4758-0173-4DF6FF636B03}"/>
              </a:ext>
            </a:extLst>
          </p:cNvPr>
          <p:cNvSpPr txBox="1"/>
          <p:nvPr/>
        </p:nvSpPr>
        <p:spPr>
          <a:xfrm>
            <a:off x="511007" y="1856788"/>
            <a:ext cx="2605418" cy="369332"/>
          </a:xfrm>
          <a:prstGeom prst="rect">
            <a:avLst/>
          </a:prstGeom>
          <a:solidFill>
            <a:srgbClr val="EEF0F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TERESA CUVO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00E1C37-8021-1B20-8544-BDDED8966163}"/>
              </a:ext>
            </a:extLst>
          </p:cNvPr>
          <p:cNvSpPr txBox="1"/>
          <p:nvPr/>
        </p:nvSpPr>
        <p:spPr>
          <a:xfrm>
            <a:off x="10923662" y="475860"/>
            <a:ext cx="12264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Teresa </a:t>
            </a:r>
            <a:r>
              <a:rPr lang="it-IT" sz="1200" dirty="0" err="1"/>
              <a:t>Cuvo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261428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96F1954-0F5E-42E0-88A3-AF5133A30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80" t="4469" r="1250"/>
          <a:stretch/>
        </p:blipFill>
        <p:spPr>
          <a:xfrm>
            <a:off x="0" y="1286933"/>
            <a:ext cx="12030650" cy="522393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8FC5818-D006-4233-B090-83DFD2B40DF2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E99464E7-FD3B-4D3A-AB92-7DF86AE20333}"/>
              </a:ext>
            </a:extLst>
          </p:cNvPr>
          <p:cNvSpPr/>
          <p:nvPr/>
        </p:nvSpPr>
        <p:spPr>
          <a:xfrm>
            <a:off x="3471332" y="1286933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015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10E7A87-4D0E-48A8-93A8-BFA5939571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602580"/>
            <a:ext cx="11485943" cy="52554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D9D6CAA-51CA-4480-903D-6BF34BAC8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588F9E2-C825-4982-AD02-1C9ABDB6B477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289B81C5-C1E4-41A1-BC83-A309C7DAF6D8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BBF610A-9A5C-44C9-A592-9C49DD797676}"/>
              </a:ext>
            </a:extLst>
          </p:cNvPr>
          <p:cNvSpPr txBox="1"/>
          <p:nvPr/>
        </p:nvSpPr>
        <p:spPr>
          <a:xfrm>
            <a:off x="4631265" y="3334434"/>
            <a:ext cx="285326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C00000"/>
                </a:solidFill>
              </a:rPr>
              <a:t>COLLEGAMENTO CON ANAGRAFICA NSIS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D735DC19-6E29-49EC-87CE-02BC7FDA3B52}"/>
              </a:ext>
            </a:extLst>
          </p:cNvPr>
          <p:cNvCxnSpPr/>
          <p:nvPr/>
        </p:nvCxnSpPr>
        <p:spPr>
          <a:xfrm flipV="1">
            <a:off x="1058333" y="3539067"/>
            <a:ext cx="3522134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29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9E7C03C-848E-449A-AE7F-993B239DF1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33" y="1662640"/>
            <a:ext cx="11294533" cy="49305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76B9EAC-020C-4576-9489-F90790A26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0" t="4469" r="1250" b="83367"/>
          <a:stretch/>
        </p:blipFill>
        <p:spPr>
          <a:xfrm>
            <a:off x="80675" y="528639"/>
            <a:ext cx="12030650" cy="66516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32EF67B-B417-4EBF-B9A3-C4E31DC212FD}"/>
              </a:ext>
            </a:extLst>
          </p:cNvPr>
          <p:cNvSpPr/>
          <p:nvPr/>
        </p:nvSpPr>
        <p:spPr>
          <a:xfrm>
            <a:off x="47054" y="24745"/>
            <a:ext cx="896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SEGNALAZIONE DELL’INCIDENTE DA PARTE DELL’OPERATORE SANITARIO</a:t>
            </a:r>
            <a:endParaRPr 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1AACD6D4-2619-49A6-80EB-7482D22B7CAD}"/>
              </a:ext>
            </a:extLst>
          </p:cNvPr>
          <p:cNvSpPr/>
          <p:nvPr/>
        </p:nvSpPr>
        <p:spPr>
          <a:xfrm>
            <a:off x="3522132" y="528639"/>
            <a:ext cx="1295401" cy="702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 descr="Dorso della mano con indice che punta verso destra">
            <a:extLst>
              <a:ext uri="{FF2B5EF4-FFF2-40B4-BE49-F238E27FC236}">
                <a16:creationId xmlns:a16="http://schemas.microsoft.com/office/drawing/2014/main" xmlns="" id="{7A232DC1-C308-4204-9A5A-E315ED782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894123">
            <a:off x="10627907" y="39044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7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86f616-9b4e-429a-a3d2-7db6f34261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B1DCF7DD34444380E95916B928433B" ma:contentTypeVersion="13" ma:contentTypeDescription="Creare un nuovo documento." ma:contentTypeScope="" ma:versionID="50f70d4d416489028205dd519790b3f7">
  <xsd:schema xmlns:xsd="http://www.w3.org/2001/XMLSchema" xmlns:xs="http://www.w3.org/2001/XMLSchema" xmlns:p="http://schemas.microsoft.com/office/2006/metadata/properties" xmlns:ns3="7686f616-9b4e-429a-a3d2-7db6f3426159" targetNamespace="http://schemas.microsoft.com/office/2006/metadata/properties" ma:root="true" ma:fieldsID="f5081b0743b0e865fef0b1345be580e7" ns3:_="">
    <xsd:import namespace="7686f616-9b4e-429a-a3d2-7db6f342615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f616-9b4e-429a-a3d2-7db6f342615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9DA21-EB49-491B-9D93-9AE46BA97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B011CA-1489-4875-937F-10CB2A5A890D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686f616-9b4e-429a-a3d2-7db6f342615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8AE926B-E3D7-4F73-BBDD-C87DA6EE2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f616-9b4e-429a-a3d2-7db6f3426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1415</Words>
  <Application>Microsoft Office PowerPoint</Application>
  <PresentationFormat>Personalizzato</PresentationFormat>
  <Paragraphs>337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Campanale Antonella</dc:creator>
  <cp:lastModifiedBy>Donatella</cp:lastModifiedBy>
  <cp:revision>49</cp:revision>
  <cp:lastPrinted>2026-03-19T09:05:36Z</cp:lastPrinted>
  <dcterms:created xsi:type="dcterms:W3CDTF">2026-03-09T10:50:42Z</dcterms:created>
  <dcterms:modified xsi:type="dcterms:W3CDTF">2026-03-19T10:26:17Z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0x010100A6B1DCF7DD34444380E95916B928433B</vt:lpwstr>
  </property>
</Properties>
</file>